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88" r:id="rId3"/>
    <p:sldId id="258" r:id="rId4"/>
    <p:sldId id="320" r:id="rId5"/>
    <p:sldId id="277" r:id="rId6"/>
    <p:sldId id="287" r:id="rId7"/>
    <p:sldId id="292" r:id="rId8"/>
    <p:sldId id="293" r:id="rId9"/>
    <p:sldId id="313" r:id="rId10"/>
    <p:sldId id="289" r:id="rId11"/>
    <p:sldId id="325" r:id="rId12"/>
    <p:sldId id="290" r:id="rId13"/>
    <p:sldId id="291" r:id="rId14"/>
    <p:sldId id="279" r:id="rId15"/>
    <p:sldId id="314" r:id="rId16"/>
    <p:sldId id="298" r:id="rId17"/>
    <p:sldId id="328" r:id="rId18"/>
    <p:sldId id="299" r:id="rId19"/>
    <p:sldId id="301" r:id="rId20"/>
    <p:sldId id="300" r:id="rId21"/>
    <p:sldId id="302" r:id="rId22"/>
    <p:sldId id="312" r:id="rId23"/>
    <p:sldId id="304" r:id="rId24"/>
    <p:sldId id="326" r:id="rId25"/>
    <p:sldId id="310" r:id="rId26"/>
    <p:sldId id="307" r:id="rId27"/>
    <p:sldId id="308" r:id="rId28"/>
    <p:sldId id="311" r:id="rId29"/>
    <p:sldId id="315" r:id="rId30"/>
    <p:sldId id="327" r:id="rId31"/>
    <p:sldId id="317" r:id="rId32"/>
    <p:sldId id="319" r:id="rId33"/>
    <p:sldId id="31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66"/>
    <a:srgbClr val="663300"/>
    <a:srgbClr val="FFFF00"/>
    <a:srgbClr val="0000CC"/>
    <a:srgbClr val="006699"/>
    <a:srgbClr val="CC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3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CBE86-E27F-4CEC-8E87-D18799663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8383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61DCE-5F48-497D-BFA1-1A91ED0F5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65375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CEBA-1919-494F-BB60-D8564A68B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0798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DF2E8-848B-4523-86F4-59D58635B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4894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39342-79DC-438A-A3FC-B455EE045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6586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A6B55-DC81-43AE-AF80-ABC9322E1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8849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5320-6943-462D-B522-2601EA0BD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0520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184E-3D7D-4C4D-B5AC-B75A1E0BA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4327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C9CB-56C5-44F0-BA57-A00774479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1135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87D6-F832-467B-9AC8-BF89E4A26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6718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C0A1-17FC-4590-8E68-142195158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9160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5F2D-6210-498C-81B0-8683421FF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3334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891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91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56172601-17E0-4C0B-8E33-8AA6DE80A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slide" Target="slide2.xml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slide" Target="slide13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slide" Target="slide2.xml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slide" Target="slide2.xml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5" Type="http://schemas.openxmlformats.org/officeDocument/2006/relationships/slide" Target="slide19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slide" Target="slide20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12" Type="http://schemas.openxmlformats.org/officeDocument/2006/relationships/slide" Target="slide3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slide" Target="slide12.xml"/><Relationship Id="rId11" Type="http://schemas.openxmlformats.org/officeDocument/2006/relationships/slide" Target="slide29.xml"/><Relationship Id="rId5" Type="http://schemas.openxmlformats.org/officeDocument/2006/relationships/slide" Target="slide10.xml"/><Relationship Id="rId10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slide" Target="slide21.xml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slide" Target="slide22.xml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3.png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slide" Target="slide2.xml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5" Type="http://schemas.openxmlformats.org/officeDocument/2006/relationships/slide" Target="slide26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slide" Target="slide27.xml"/><Relationship Id="rId4" Type="http://schemas.openxmlformats.org/officeDocument/2006/relationships/audio" Target="../media/audio4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slide" Target="slide28.xml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slide" Target="slide2.xml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slide" Target="slide2.xml"/><Relationship Id="rId4" Type="http://schemas.openxmlformats.org/officeDocument/2006/relationships/audio" Target="../media/audio6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audio" Target="../media/audio10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5.png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ames-mm.ru/userfiles/Image/good/photo_363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3.xml"/><Relationship Id="rId6" Type="http://schemas.openxmlformats.org/officeDocument/2006/relationships/hyperlink" Target="http://images.yandex.ru/yandsearch?p=14&amp;text=%D0%95%D0%BC%D0%B5%D0%BB%D1%8F&amp;rpt=simage" TargetMode="External"/><Relationship Id="rId5" Type="http://schemas.openxmlformats.org/officeDocument/2006/relationships/hyperlink" Target="http://images.yandex.ru/yandsearch?p=138&amp;text=%D0%B1%D1%83%D1%80%D0%B0%D1%82%D0%B8%D0%BD%D0%BE&amp;isize=medium&amp;rpt=simage" TargetMode="External"/><Relationship Id="rId4" Type="http://schemas.openxmlformats.org/officeDocument/2006/relationships/hyperlink" Target="http://images.google.ru/images?q=%D0%B1%D1%83%D1%80%D0%B0%D1%82%D0%B8%D0%BD%D0%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slide" Target="slide2.xml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slide" Target="slide6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slide" Target="slide7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slide" Target="slide8.xml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slide" Target="slide2.xml"/><Relationship Id="rId5" Type="http://schemas.openxmlformats.org/officeDocument/2006/relationships/audio" Target="../media/audio9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>
                <a:latin typeface="Comic Sans MS" pitchFamily="66" charset="0"/>
              </a:rPr>
              <a:t>ДЕЛЕНИЕ СЛОВ НА СЛОГИ</a:t>
            </a:r>
            <a:br>
              <a:rPr lang="ru-RU" altLang="ru-RU" sz="4000" b="1" smtClean="0">
                <a:latin typeface="Comic Sans MS" pitchFamily="66" charset="0"/>
              </a:rPr>
            </a:br>
            <a:r>
              <a:rPr lang="ru-RU" altLang="ru-RU" sz="4000" b="1" smtClean="0">
                <a:latin typeface="Comic Sans MS" pitchFamily="66" charset="0"/>
              </a:rPr>
              <a:t> И ДЛЯ ПЕРЕНОСА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6781800" cy="9017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b="1" smtClean="0">
                <a:solidFill>
                  <a:srgbClr val="0000CC"/>
                </a:solidFill>
                <a:latin typeface="Book Antiqua" pitchFamily="18" charset="0"/>
              </a:rPr>
              <a:t>Анимированные плакаты </a:t>
            </a:r>
            <a:br>
              <a:rPr lang="ru-RU" altLang="ru-RU" sz="2800" b="1" smtClean="0">
                <a:solidFill>
                  <a:srgbClr val="0000CC"/>
                </a:solidFill>
                <a:latin typeface="Book Antiqua" pitchFamily="18" charset="0"/>
              </a:rPr>
            </a:br>
            <a:r>
              <a:rPr lang="ru-RU" altLang="ru-RU" sz="2800" b="1" smtClean="0">
                <a:solidFill>
                  <a:srgbClr val="0000CC"/>
                </a:solidFill>
                <a:latin typeface="Book Antiqua" pitchFamily="18" charset="0"/>
              </a:rPr>
              <a:t>для учащихся 1 класса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-609600" y="44958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altLang="ru-RU" b="1">
              <a:solidFill>
                <a:srgbClr val="006699"/>
              </a:solidFill>
              <a:latin typeface="Book Antiqu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1066800" y="3048000"/>
            <a:ext cx="3048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М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ль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4343400" y="30480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в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6096000" y="30480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219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М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981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2743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505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ь</a:t>
            </a: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4267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029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5791200" y="1676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6705600" y="16764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371600" y="45720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Маль-ви-на</a:t>
            </a: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 СЛОВО</a:t>
            </a:r>
          </a:p>
        </p:txBody>
      </p:sp>
      <p:sp>
        <p:nvSpPr>
          <p:cNvPr id="66588" name="Oval 28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12304" name="AutoShape 29"/>
          <p:cNvSpPr>
            <a:spLocks noChangeArrowheads="1"/>
          </p:cNvSpPr>
          <p:nvPr/>
        </p:nvSpPr>
        <p:spPr bwMode="auto">
          <a:xfrm>
            <a:off x="47244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66590" name="AutoShape 30"/>
          <p:cNvSpPr>
            <a:spLocks noChangeArrowheads="1"/>
          </p:cNvSpPr>
          <p:nvPr/>
        </p:nvSpPr>
        <p:spPr bwMode="auto">
          <a:xfrm>
            <a:off x="1828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66591" name="AutoShape 31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РАЗДЕЛИЛИ СЛОВО</a:t>
            </a:r>
          </a:p>
        </p:txBody>
      </p:sp>
      <p:sp>
        <p:nvSpPr>
          <p:cNvPr id="66592" name="AutoShape 32"/>
          <p:cNvSpPr>
            <a:spLocks noChangeArrowheads="1"/>
          </p:cNvSpPr>
          <p:nvPr/>
        </p:nvSpPr>
        <p:spPr bwMode="auto">
          <a:xfrm rot="5400000">
            <a:off x="2209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6593" name="AutoShape 33"/>
          <p:cNvSpPr>
            <a:spLocks noChangeArrowheads="1"/>
          </p:cNvSpPr>
          <p:nvPr/>
        </p:nvSpPr>
        <p:spPr bwMode="auto">
          <a:xfrm rot="5400000">
            <a:off x="5257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6595" name="Oval 35"/>
          <p:cNvSpPr>
            <a:spLocks noChangeArrowheads="1"/>
          </p:cNvSpPr>
          <p:nvPr/>
        </p:nvSpPr>
        <p:spPr bwMode="auto">
          <a:xfrm>
            <a:off x="3505200" y="4495800"/>
            <a:ext cx="533400" cy="13716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6599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4864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Что узнали?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" presetClass="emph" presetSubtype="2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6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65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9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6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3334 -3.33333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66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3.33333E-6 L 0.18334 -3.33333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fill="hold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5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5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500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6750"/>
                            </p:stCondLst>
                            <p:childTnLst>
                              <p:par>
                                <p:cTn id="12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id="130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8"/>
                  </p:tgtEl>
                </p:cond>
              </p:nextCondLst>
            </p:seq>
          </p:childTnLst>
        </p:cTn>
      </p:par>
    </p:tnLst>
    <p:bldLst>
      <p:bldP spid="66562" grpId="0" animBg="1"/>
      <p:bldP spid="66564" grpId="0" animBg="1"/>
      <p:bldP spid="66565" grpId="0" animBg="1"/>
      <p:bldP spid="66569" grpId="0"/>
      <p:bldP spid="66569" grpId="1"/>
      <p:bldP spid="66569" grpId="2"/>
      <p:bldP spid="66576" grpId="0"/>
      <p:bldP spid="66587" grpId="0"/>
      <p:bldP spid="66588" grpId="0" animBg="1"/>
      <p:bldP spid="66588" grpId="1" animBg="1"/>
      <p:bldP spid="66590" grpId="0"/>
      <p:bldP spid="66590" grpId="1"/>
      <p:bldP spid="66591" grpId="0"/>
      <p:bldP spid="66592" grpId="0" animBg="1"/>
      <p:bldP spid="66592" grpId="1" animBg="1"/>
      <p:bldP spid="66592" grpId="2" animBg="1"/>
      <p:bldP spid="66593" grpId="0" animBg="1"/>
      <p:bldP spid="66593" grpId="1" animBg="1"/>
      <p:bldP spid="66593" grpId="2" animBg="1"/>
      <p:bldP spid="66595" grpId="0" animBg="1"/>
      <p:bldP spid="66595" grpId="1" animBg="1"/>
      <p:bldP spid="665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828800" y="2574925"/>
            <a:ext cx="571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Маль-ви-на</a:t>
            </a:r>
          </a:p>
        </p:txBody>
      </p:sp>
      <p:sp>
        <p:nvSpPr>
          <p:cNvPr id="133123" name="AutoShape 3"/>
          <p:cNvSpPr>
            <a:spLocks noChangeArrowheads="1"/>
          </p:cNvSpPr>
          <p:nvPr/>
        </p:nvSpPr>
        <p:spPr bwMode="auto">
          <a:xfrm>
            <a:off x="3048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л о в о   М А Л Ь В И Н А 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на слоги делится ТАК: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331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24384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делим</a:t>
            </a:r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13312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55626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в меню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12954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 СЛОВО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371600" y="3124200"/>
            <a:ext cx="25146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М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ль</a:t>
            </a: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4267200" y="3124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в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019800" y="3124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219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М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981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743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3505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ь</a:t>
            </a: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267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5029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5791200" y="1676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6705600" y="16764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4350" name="AutoShape 17"/>
          <p:cNvSpPr>
            <a:spLocks noChangeArrowheads="1"/>
          </p:cNvSpPr>
          <p:nvPr/>
        </p:nvSpPr>
        <p:spPr bwMode="auto">
          <a:xfrm>
            <a:off x="3962400" y="304800"/>
            <a:ext cx="3352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16002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67603" name="AutoShape 19"/>
          <p:cNvSpPr>
            <a:spLocks noChangeArrowheads="1"/>
          </p:cNvSpPr>
          <p:nvPr/>
        </p:nvSpPr>
        <p:spPr bwMode="auto">
          <a:xfrm rot="5400000">
            <a:off x="2209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 rot="5400000">
            <a:off x="5257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760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4102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663300"/>
                </a:solidFill>
                <a:latin typeface="Comic Sans MS" pitchFamily="66" charset="0"/>
              </a:rPr>
              <a:t>НАЧАТЬ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76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3334 -3.33333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3.33333E-6 L 0.18334 -3.33333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67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07"/>
                  </p:tgtEl>
                </p:cond>
              </p:nextCondLst>
            </p:seq>
          </p:childTnLst>
        </p:cTn>
      </p:par>
    </p:tnLst>
    <p:bldLst>
      <p:bldP spid="67586" grpId="0"/>
      <p:bldP spid="67588" grpId="0" animBg="1"/>
      <p:bldP spid="67590" grpId="0" animBg="1"/>
      <p:bldP spid="67591" grpId="0" animBg="1"/>
      <p:bldP spid="67602" grpId="0"/>
      <p:bldP spid="67603" grpId="0" animBg="1"/>
      <p:bldP spid="67603" grpId="1" animBg="1"/>
      <p:bldP spid="67603" grpId="2" animBg="1"/>
      <p:bldP spid="67604" grpId="0" animBg="1"/>
      <p:bldP spid="67604" grpId="1" animBg="1"/>
      <p:bldP spid="67604" grpId="2" animBg="1"/>
      <p:bldP spid="67605" grpId="0" animBg="1"/>
      <p:bldP spid="67607" grpId="0" animBg="1"/>
      <p:bldP spid="6760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962400" y="2209800"/>
            <a:ext cx="1524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57200" y="2209800"/>
            <a:ext cx="1524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57200" y="4267200"/>
            <a:ext cx="35814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12192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в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2098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5367" name="AutoShape 8"/>
          <p:cNvSpPr>
            <a:spLocks noChangeArrowheads="1"/>
          </p:cNvSpPr>
          <p:nvPr/>
        </p:nvSpPr>
        <p:spPr bwMode="auto">
          <a:xfrm>
            <a:off x="457200" y="3124200"/>
            <a:ext cx="35052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8" name="AutoShape 9"/>
          <p:cNvSpPr>
            <a:spLocks noChangeArrowheads="1"/>
          </p:cNvSpPr>
          <p:nvPr/>
        </p:nvSpPr>
        <p:spPr bwMode="auto">
          <a:xfrm>
            <a:off x="6858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1752600" y="2133600"/>
            <a:ext cx="2209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М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ль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4267200" y="19050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Маль-</a:t>
            </a:r>
          </a:p>
        </p:txBody>
      </p:sp>
      <p:sp>
        <p:nvSpPr>
          <p:cNvPr id="15371" name="AutoShape 22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15372" name="AutoShape 23"/>
          <p:cNvSpPr>
            <a:spLocks noChangeArrowheads="1"/>
          </p:cNvSpPr>
          <p:nvPr/>
        </p:nvSpPr>
        <p:spPr bwMode="auto">
          <a:xfrm>
            <a:off x="1524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68635" name="AutoShape 2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7000" y="52578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5791200" y="1828800"/>
            <a:ext cx="685800" cy="13716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6629400" y="1905000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вина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35" grpId="0" animBg="1"/>
      <p:bldP spid="68636" grpId="0" animBg="1"/>
      <p:bldP spid="686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3962400" y="2209800"/>
            <a:ext cx="1524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457200" y="2209800"/>
            <a:ext cx="1524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457200" y="4267200"/>
            <a:ext cx="35052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12192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в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22098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16391" name="AutoShape 10"/>
          <p:cNvSpPr>
            <a:spLocks noChangeArrowheads="1"/>
          </p:cNvSpPr>
          <p:nvPr/>
        </p:nvSpPr>
        <p:spPr bwMode="auto">
          <a:xfrm>
            <a:off x="457200" y="3124200"/>
            <a:ext cx="35052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6858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1752600" y="2133600"/>
            <a:ext cx="2209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М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ль</a:t>
            </a: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24384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в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4038600" y="297180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Мальви-</a:t>
            </a:r>
          </a:p>
        </p:txBody>
      </p:sp>
      <p:sp>
        <p:nvSpPr>
          <p:cNvPr id="16396" name="AutoShape 44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auto">
          <a:xfrm>
            <a:off x="1524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51253" name="AutoShape 53"/>
          <p:cNvSpPr>
            <a:spLocks noChangeArrowheads="1"/>
          </p:cNvSpPr>
          <p:nvPr/>
        </p:nvSpPr>
        <p:spPr bwMode="auto">
          <a:xfrm>
            <a:off x="9144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РАЗДЕЛИЛИ СЛОВО</a:t>
            </a:r>
          </a:p>
        </p:txBody>
      </p:sp>
      <p:sp>
        <p:nvSpPr>
          <p:cNvPr id="51254" name="AutoShape 5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52578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Что узнали?</a:t>
            </a:r>
          </a:p>
        </p:txBody>
      </p:sp>
      <p:sp>
        <p:nvSpPr>
          <p:cNvPr id="16400" name="Rectangle 56"/>
          <p:cNvSpPr>
            <a:spLocks noChangeArrowheads="1"/>
          </p:cNvSpPr>
          <p:nvPr/>
        </p:nvSpPr>
        <p:spPr bwMode="auto">
          <a:xfrm>
            <a:off x="4267200" y="1905000"/>
            <a:ext cx="251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Маль-</a:t>
            </a:r>
          </a:p>
        </p:txBody>
      </p:sp>
      <p:sp>
        <p:nvSpPr>
          <p:cNvPr id="16401" name="Rectangle 57"/>
          <p:cNvSpPr>
            <a:spLocks noChangeArrowheads="1"/>
          </p:cNvSpPr>
          <p:nvPr/>
        </p:nvSpPr>
        <p:spPr bwMode="auto">
          <a:xfrm>
            <a:off x="6629400" y="1905000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вина</a:t>
            </a: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7391400" y="2971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на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1375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112E-17 3.33333E-6 L -0.1625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35" presetID="39" presetClass="exit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2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 animBg="1"/>
      <p:bldP spid="51211" grpId="0" animBg="1"/>
      <p:bldP spid="51213" grpId="0" animBg="1"/>
      <p:bldP spid="51215" grpId="0" animBg="1"/>
      <p:bldP spid="51243" grpId="0"/>
      <p:bldP spid="51245" grpId="0"/>
      <p:bldP spid="51253" grpId="0"/>
      <p:bldP spid="51254" grpId="0" animBg="1"/>
      <p:bldP spid="512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2057400" y="34290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Мальви-на</a:t>
            </a:r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2362200" y="2057400"/>
            <a:ext cx="403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Маль-вина</a:t>
            </a:r>
          </a:p>
        </p:txBody>
      </p:sp>
      <p:sp>
        <p:nvSpPr>
          <p:cNvPr id="114704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4102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в меню</a:t>
            </a:r>
          </a:p>
        </p:txBody>
      </p:sp>
      <p:pic>
        <p:nvPicPr>
          <p:cNvPr id="11470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219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6" name="AutoShape 18"/>
          <p:cNvSpPr>
            <a:spLocks noChangeArrowheads="1"/>
          </p:cNvSpPr>
          <p:nvPr/>
        </p:nvSpPr>
        <p:spPr bwMode="auto">
          <a:xfrm>
            <a:off x="24384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С л о в о   М А Л Ь В И Н А</a:t>
            </a:r>
            <a:b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 с одной строки на другую можно перенести ТАК: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/>
      <p:bldP spid="114699" grpId="1"/>
      <p:bldP spid="114702" grpId="0"/>
      <p:bldP spid="114702" grpId="1"/>
      <p:bldP spid="114706" grpId="0"/>
      <p:bldP spid="11470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914400" y="30480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Ч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2514600" y="3048000"/>
            <a:ext cx="2057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п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4572000" y="30480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6172200" y="30480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95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Ч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1981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743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п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3429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1148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55626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172200" y="1676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6934200" y="16764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</a:t>
            </a:r>
            <a:r>
              <a:rPr lang="ru-RU" altLang="ru-RU" sz="2400" b="1">
                <a:latin typeface="Comic Sans MS" pitchFamily="66" charset="0"/>
              </a:rPr>
              <a:t> </a:t>
            </a: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СЛОВО</a:t>
            </a:r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 rot="5400000">
            <a:off x="2209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 rot="5400000">
            <a:off x="3733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 rot="5400000">
            <a:off x="57912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447800" y="60198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1066800" y="4648200"/>
            <a:ext cx="670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Чи-пол-ли-но</a:t>
            </a: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47244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>
            <a:off x="1828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83991" name="AutoShape 23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РАЗДЕЛИЛИ СЛОВО</a:t>
            </a:r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48768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83994" name="Oval 26"/>
          <p:cNvSpPr>
            <a:spLocks noChangeArrowheads="1"/>
          </p:cNvSpPr>
          <p:nvPr/>
        </p:nvSpPr>
        <p:spPr bwMode="auto">
          <a:xfrm>
            <a:off x="3810000" y="4495800"/>
            <a:ext cx="762000" cy="13716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995" name="Oval 27"/>
          <p:cNvSpPr>
            <a:spLocks noChangeArrowheads="1"/>
          </p:cNvSpPr>
          <p:nvPr/>
        </p:nvSpPr>
        <p:spPr bwMode="auto">
          <a:xfrm>
            <a:off x="4800600" y="4495800"/>
            <a:ext cx="762000" cy="13716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3998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5626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Что узнали?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33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repeatCount="2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39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2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39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39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39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225 -3.33333E-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8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5 -3.33333E-6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83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500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500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500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375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5750"/>
                            </p:stCondLst>
                            <p:childTnLst>
                              <p:par>
                                <p:cTn id="176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625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725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83"/>
                  </p:tgtEl>
                </p:cond>
              </p:nextCondLst>
            </p:seq>
          </p:childTnLst>
        </p:cTn>
      </p:par>
    </p:tnLst>
    <p:bldLst>
      <p:bldP spid="83970" grpId="0" animBg="1"/>
      <p:bldP spid="83971" grpId="0" animBg="1"/>
      <p:bldP spid="83972" grpId="0" animBg="1"/>
      <p:bldP spid="83973" grpId="0" animBg="1"/>
      <p:bldP spid="83978" grpId="0"/>
      <p:bldP spid="83978" grpId="1"/>
      <p:bldP spid="83978" grpId="2"/>
      <p:bldP spid="83982" grpId="0"/>
      <p:bldP spid="83983" grpId="0" animBg="1"/>
      <p:bldP spid="83983" grpId="1" animBg="1"/>
      <p:bldP spid="83984" grpId="0" animBg="1"/>
      <p:bldP spid="83984" grpId="1" animBg="1"/>
      <p:bldP spid="83984" grpId="2" animBg="1"/>
      <p:bldP spid="83985" grpId="0" animBg="1"/>
      <p:bldP spid="83985" grpId="1" animBg="1"/>
      <p:bldP spid="83985" grpId="2" animBg="1"/>
      <p:bldP spid="83986" grpId="0" animBg="1"/>
      <p:bldP spid="83986" grpId="1" animBg="1"/>
      <p:bldP spid="83986" grpId="2" animBg="1"/>
      <p:bldP spid="83988" grpId="0"/>
      <p:bldP spid="83990" grpId="0"/>
      <p:bldP spid="83990" grpId="1"/>
      <p:bldP spid="83991" grpId="0"/>
      <p:bldP spid="83992" grpId="0"/>
      <p:bldP spid="83992" grpId="1"/>
      <p:bldP spid="83992" grpId="2"/>
      <p:bldP spid="83994" grpId="0" animBg="1"/>
      <p:bldP spid="83994" grpId="1" animBg="1"/>
      <p:bldP spid="83995" grpId="0" animBg="1"/>
      <p:bldP spid="83995" grpId="1" animBg="1"/>
      <p:bldP spid="839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371600" y="2590800"/>
            <a:ext cx="6400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Чи-пол-ли-но</a:t>
            </a:r>
          </a:p>
        </p:txBody>
      </p:sp>
      <p:sp>
        <p:nvSpPr>
          <p:cNvPr id="138243" name="AutoShape 3"/>
          <p:cNvSpPr>
            <a:spLocks noChangeArrowheads="1"/>
          </p:cNvSpPr>
          <p:nvPr/>
        </p:nvSpPr>
        <p:spPr bwMode="auto">
          <a:xfrm>
            <a:off x="3048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л о в о   Ч И П О Л Л И Н О 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на слоги делится ТАК: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38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953000" y="5562600"/>
            <a:ext cx="17526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1382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55626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в меню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/>
      <p:bldP spid="1382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914400" y="31242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0000CC"/>
                </a:solidFill>
                <a:latin typeface="Comic Sans MS" pitchFamily="66" charset="0"/>
              </a:rPr>
              <a:t>Ч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2514600" y="3124200"/>
            <a:ext cx="20574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п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4572000" y="31242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6172200" y="31242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295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Ч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981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743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п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3429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1148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55626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6172200" y="1676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6934200" y="16764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9144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 СЛОВО</a:t>
            </a: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 rot="5400000">
            <a:off x="2209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 rot="5400000">
            <a:off x="3733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 rot="5400000">
            <a:off x="57912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447800" y="60198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0500" name="AutoShape 21"/>
          <p:cNvSpPr>
            <a:spLocks noChangeArrowheads="1"/>
          </p:cNvSpPr>
          <p:nvPr/>
        </p:nvSpPr>
        <p:spPr bwMode="auto">
          <a:xfrm>
            <a:off x="45720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12192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48768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88089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8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225 -3.33333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88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5 -3.33333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9"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8" grpId="0" animBg="1"/>
      <p:bldP spid="88069" grpId="0" animBg="1"/>
      <p:bldP spid="88078" grpId="0"/>
      <p:bldP spid="88079" grpId="0" animBg="1"/>
      <p:bldP spid="88079" grpId="1" animBg="1"/>
      <p:bldP spid="88080" grpId="0" animBg="1"/>
      <p:bldP spid="88080" grpId="1" animBg="1"/>
      <p:bldP spid="88080" grpId="2" animBg="1"/>
      <p:bldP spid="88081" grpId="0" animBg="1"/>
      <p:bldP spid="88081" grpId="1" animBg="1"/>
      <p:bldP spid="88081" grpId="2" animBg="1"/>
      <p:bldP spid="88082" grpId="0" animBg="1"/>
      <p:bldP spid="88082" grpId="1" animBg="1"/>
      <p:bldP spid="88082" grpId="2" animBg="1"/>
      <p:bldP spid="88086" grpId="0"/>
      <p:bldP spid="880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057400" y="1676400"/>
            <a:ext cx="2286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133600" y="3733800"/>
            <a:ext cx="37338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2133600" y="2743200"/>
            <a:ext cx="1828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п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3657600" y="2743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4648200" y="2743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133600" y="2590800"/>
            <a:ext cx="38100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286000" y="1600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676400" y="38862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Чи-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1524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91148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3340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5867400" y="1676400"/>
            <a:ext cx="2286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3352800" y="1600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4419600" y="1600200"/>
            <a:ext cx="1447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Ч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3124200" y="38862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поллино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  <p:bldP spid="91142" grpId="0" animBg="1"/>
      <p:bldP spid="91145" grpId="0"/>
      <p:bldP spid="91148" grpId="0" animBg="1"/>
      <p:bldP spid="91151" grpId="0" animBg="1"/>
      <p:bldP spid="91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4"/>
          <p:cNvSpPr>
            <a:spLocks noChangeArrowheads="1"/>
          </p:cNvSpPr>
          <p:nvPr/>
        </p:nvSpPr>
        <p:spPr bwMode="auto">
          <a:xfrm>
            <a:off x="1066800" y="3657600"/>
            <a:ext cx="69342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ЧИПО</a:t>
            </a:r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ЛЛ</a:t>
            </a: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ИНО</a:t>
            </a:r>
          </a:p>
          <a:p>
            <a:pPr eaLnBrk="1" hangingPunct="1"/>
            <a:endParaRPr lang="ru-RU" altLang="ru-RU" sz="2400">
              <a:latin typeface="Comic Sans MS" pitchFamily="66" charset="0"/>
            </a:endParaRPr>
          </a:p>
        </p:txBody>
      </p:sp>
      <p:sp>
        <p:nvSpPr>
          <p:cNvPr id="4099" name="Rectangle 105"/>
          <p:cNvSpPr>
            <a:spLocks noChangeArrowheads="1"/>
          </p:cNvSpPr>
          <p:nvPr/>
        </p:nvSpPr>
        <p:spPr bwMode="auto">
          <a:xfrm>
            <a:off x="1066800" y="4343400"/>
            <a:ext cx="69342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НЕЗНА</a:t>
            </a:r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Й</a:t>
            </a: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КА</a:t>
            </a:r>
          </a:p>
          <a:p>
            <a:pPr eaLnBrk="1" hangingPunct="1"/>
            <a:endParaRPr lang="ru-RU" altLang="ru-RU" sz="2400">
              <a:latin typeface="Comic Sans MS" pitchFamily="66" charset="0"/>
            </a:endParaRPr>
          </a:p>
        </p:txBody>
      </p:sp>
      <p:sp>
        <p:nvSpPr>
          <p:cNvPr id="4100" name="Rectangle 106"/>
          <p:cNvSpPr>
            <a:spLocks noChangeArrowheads="1"/>
          </p:cNvSpPr>
          <p:nvPr/>
        </p:nvSpPr>
        <p:spPr bwMode="auto">
          <a:xfrm>
            <a:off x="1066800" y="5029200"/>
            <a:ext cx="69342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ЕМЕЛЯ</a:t>
            </a:r>
          </a:p>
          <a:p>
            <a:pPr eaLnBrk="1" hangingPunct="1"/>
            <a:endParaRPr lang="ru-RU" altLang="ru-RU" sz="2400">
              <a:latin typeface="Comic Sans MS" pitchFamily="66" charset="0"/>
            </a:endParaRPr>
          </a:p>
        </p:txBody>
      </p:sp>
      <p:sp>
        <p:nvSpPr>
          <p:cNvPr id="4101" name="Rectangle 103"/>
          <p:cNvSpPr>
            <a:spLocks noChangeArrowheads="1"/>
          </p:cNvSpPr>
          <p:nvPr/>
        </p:nvSpPr>
        <p:spPr bwMode="auto">
          <a:xfrm>
            <a:off x="1066800" y="2971800"/>
            <a:ext cx="69342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МАЛ</a:t>
            </a:r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Ь</a:t>
            </a: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ВИНА</a:t>
            </a:r>
          </a:p>
          <a:p>
            <a:pPr eaLnBrk="1" hangingPunct="1"/>
            <a:endParaRPr lang="ru-RU" altLang="ru-RU" sz="2400">
              <a:latin typeface="Comic Sans MS" pitchFamily="66" charset="0"/>
            </a:endParaRPr>
          </a:p>
        </p:txBody>
      </p:sp>
      <p:sp>
        <p:nvSpPr>
          <p:cNvPr id="4102" name="Rectangle 107"/>
          <p:cNvSpPr>
            <a:spLocks noChangeArrowheads="1"/>
          </p:cNvSpPr>
          <p:nvPr/>
        </p:nvSpPr>
        <p:spPr bwMode="auto">
          <a:xfrm>
            <a:off x="1066800" y="1524000"/>
            <a:ext cx="69342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</a:br>
            <a:endParaRPr lang="ru-RU" altLang="ru-RU" sz="2400">
              <a:latin typeface="Comic Sans MS" pitchFamily="66" charset="0"/>
            </a:endParaRPr>
          </a:p>
        </p:txBody>
      </p:sp>
      <p:sp>
        <p:nvSpPr>
          <p:cNvPr id="4103" name="Rectangle 99"/>
          <p:cNvSpPr>
            <a:spLocks noChangeArrowheads="1"/>
          </p:cNvSpPr>
          <p:nvPr/>
        </p:nvSpPr>
        <p:spPr bwMode="auto">
          <a:xfrm>
            <a:off x="1066800" y="2286000"/>
            <a:ext cx="69342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БУРАТИНО</a:t>
            </a:r>
          </a:p>
          <a:p>
            <a:pPr eaLnBrk="1" hangingPunct="1"/>
            <a:endParaRPr lang="ru-RU" altLang="ru-RU" sz="2400">
              <a:latin typeface="Comic Sans MS" pitchFamily="66" charset="0"/>
            </a:endParaRPr>
          </a:p>
        </p:txBody>
      </p:sp>
      <p:sp>
        <p:nvSpPr>
          <p:cNvPr id="41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smtClean="0">
                <a:solidFill>
                  <a:srgbClr val="FFFF00"/>
                </a:solidFill>
                <a:latin typeface="Comic Sans MS" pitchFamily="66" charset="0"/>
              </a:rPr>
              <a:t>С О Д Е Р Ж А Н И Е</a:t>
            </a:r>
          </a:p>
        </p:txBody>
      </p:sp>
      <p:sp>
        <p:nvSpPr>
          <p:cNvPr id="4105" name="AutoShape 7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38600" y="2209800"/>
            <a:ext cx="16764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0000CC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4106" name="AutoShape 8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15000" y="2209800"/>
            <a:ext cx="22098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CC00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4107" name="Text Box 83"/>
          <p:cNvSpPr txBox="1">
            <a:spLocks noChangeArrowheads="1"/>
          </p:cNvSpPr>
          <p:nvPr/>
        </p:nvSpPr>
        <p:spPr bwMode="auto">
          <a:xfrm>
            <a:off x="4495800" y="1600200"/>
            <a:ext cx="2819400" cy="5794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i="1">
                <a:solidFill>
                  <a:srgbClr val="EAEAEA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4108" name="AutoShape 8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38600" y="2895600"/>
            <a:ext cx="16764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0000CC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4109" name="AutoShape 8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715000" y="2895600"/>
            <a:ext cx="22098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CC00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4110" name="AutoShape 8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38600" y="3581400"/>
            <a:ext cx="16764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0000CC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4111" name="AutoShape 8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15000" y="3581400"/>
            <a:ext cx="22098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CC00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4112" name="AutoShape 9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38600" y="4267200"/>
            <a:ext cx="16764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0000CC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4113" name="AutoShape 9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715000" y="4267200"/>
            <a:ext cx="22098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CC00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4114" name="AutoShape 9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38600" y="4953000"/>
            <a:ext cx="16764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0000CC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4115" name="AutoShape 9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15000" y="4953000"/>
            <a:ext cx="2209800" cy="685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solidFill>
                  <a:srgbClr val="CC00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4116" name="Text Box 108"/>
          <p:cNvSpPr txBox="1">
            <a:spLocks noChangeArrowheads="1"/>
          </p:cNvSpPr>
          <p:nvPr/>
        </p:nvSpPr>
        <p:spPr bwMode="auto">
          <a:xfrm>
            <a:off x="1066800" y="263525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i="1">
                <a:solidFill>
                  <a:srgbClr val="FFFF00"/>
                </a:solidFill>
                <a:latin typeface="Comic Sans MS" pitchFamily="66" charset="0"/>
              </a:rPr>
              <a:t>общий случай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2057400" y="1676400"/>
            <a:ext cx="2286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2133600" y="3733800"/>
            <a:ext cx="37338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0126" name="AutoShape 14"/>
          <p:cNvSpPr>
            <a:spLocks noChangeArrowheads="1"/>
          </p:cNvSpPr>
          <p:nvPr/>
        </p:nvSpPr>
        <p:spPr bwMode="auto">
          <a:xfrm>
            <a:off x="2133600" y="2743200"/>
            <a:ext cx="1828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п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3657600" y="2743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4648200" y="2743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2133600" y="2590800"/>
            <a:ext cx="38100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2286000" y="1600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2537" name="AutoShape 11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22538" name="AutoShape 12"/>
          <p:cNvSpPr>
            <a:spLocks noChangeArrowheads="1"/>
          </p:cNvSpPr>
          <p:nvPr/>
        </p:nvSpPr>
        <p:spPr bwMode="auto">
          <a:xfrm>
            <a:off x="1524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90125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3340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3352800" y="1600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4419600" y="1600200"/>
            <a:ext cx="1447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Ч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4114800" y="1600200"/>
            <a:ext cx="1828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п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1676400" y="45720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Чипол-</a:t>
            </a:r>
          </a:p>
        </p:txBody>
      </p:sp>
      <p:sp>
        <p:nvSpPr>
          <p:cNvPr id="22544" name="AutoShape 2"/>
          <p:cNvSpPr>
            <a:spLocks noChangeArrowheads="1"/>
          </p:cNvSpPr>
          <p:nvPr/>
        </p:nvSpPr>
        <p:spPr bwMode="auto">
          <a:xfrm>
            <a:off x="5867400" y="1676400"/>
            <a:ext cx="2286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3581400" y="4419600"/>
            <a:ext cx="762000" cy="13716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4572000" y="4419600"/>
            <a:ext cx="762000" cy="13716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auto">
          <a:xfrm>
            <a:off x="1676400" y="38862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Чи-</a:t>
            </a:r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3124200" y="38862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поллино</a:t>
            </a: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4572000" y="4572000"/>
            <a:ext cx="205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лино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4583 -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2222E-6 L -0.15417 -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625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625 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 animBg="1"/>
      <p:bldP spid="90117" grpId="0" animBg="1"/>
      <p:bldP spid="90118" grpId="0" animBg="1"/>
      <p:bldP spid="90120" grpId="0" animBg="1"/>
      <p:bldP spid="90125" grpId="0" animBg="1"/>
      <p:bldP spid="90127" grpId="0" animBg="1"/>
      <p:bldP spid="90121" grpId="0" animBg="1"/>
      <p:bldP spid="90128" grpId="0" animBg="1"/>
      <p:bldP spid="90129" grpId="0"/>
      <p:bldP spid="90130" grpId="0" animBg="1"/>
      <p:bldP spid="90130" grpId="1" animBg="1"/>
      <p:bldP spid="90131" grpId="0" animBg="1"/>
      <p:bldP spid="90131" grpId="1" animBg="1"/>
      <p:bldP spid="90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057400" y="1676400"/>
            <a:ext cx="1524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133600" y="3733800"/>
            <a:ext cx="37338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2133600" y="2743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3124200" y="2743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2133600" y="2590800"/>
            <a:ext cx="38100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16764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1676400" y="52578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Чиполли-</a:t>
            </a:r>
          </a:p>
        </p:txBody>
      </p:sp>
      <p:sp>
        <p:nvSpPr>
          <p:cNvPr id="93204" name="AutoShape 20"/>
          <p:cNvSpPr>
            <a:spLocks noChangeArrowheads="1"/>
          </p:cNvSpPr>
          <p:nvPr/>
        </p:nvSpPr>
        <p:spPr bwMode="auto">
          <a:xfrm>
            <a:off x="1981200" y="1600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2971800" y="1600200"/>
            <a:ext cx="1447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Ч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4114800" y="1600200"/>
            <a:ext cx="1828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п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93203" name="AutoShape 19"/>
          <p:cNvSpPr>
            <a:spLocks noChangeArrowheads="1"/>
          </p:cNvSpPr>
          <p:nvPr/>
        </p:nvSpPr>
        <p:spPr bwMode="auto">
          <a:xfrm>
            <a:off x="4800600" y="1600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л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23566" name="AutoShape 13"/>
          <p:cNvSpPr>
            <a:spLocks noChangeArrowheads="1"/>
          </p:cNvSpPr>
          <p:nvPr/>
        </p:nvSpPr>
        <p:spPr bwMode="auto">
          <a:xfrm>
            <a:off x="5867400" y="1676400"/>
            <a:ext cx="2286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3207" name="AutoShape 23"/>
          <p:cNvSpPr>
            <a:spLocks noChangeArrowheads="1"/>
          </p:cNvSpPr>
          <p:nvPr/>
        </p:nvSpPr>
        <p:spPr bwMode="auto">
          <a:xfrm>
            <a:off x="1066800" y="304800"/>
            <a:ext cx="3352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РАЗДЕЛИЛИ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93208" name="AutoShape 2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3340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Что узнали?</a:t>
            </a:r>
          </a:p>
        </p:txBody>
      </p:sp>
      <p:sp>
        <p:nvSpPr>
          <p:cNvPr id="23569" name="Rectangle 25"/>
          <p:cNvSpPr>
            <a:spLocks noChangeArrowheads="1"/>
          </p:cNvSpPr>
          <p:nvPr/>
        </p:nvSpPr>
        <p:spPr bwMode="auto">
          <a:xfrm>
            <a:off x="1676400" y="45720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Чипол-</a:t>
            </a:r>
          </a:p>
        </p:txBody>
      </p:sp>
      <p:sp>
        <p:nvSpPr>
          <p:cNvPr id="23570" name="Rectangle 26"/>
          <p:cNvSpPr>
            <a:spLocks noChangeArrowheads="1"/>
          </p:cNvSpPr>
          <p:nvPr/>
        </p:nvSpPr>
        <p:spPr bwMode="auto">
          <a:xfrm>
            <a:off x="1676400" y="38862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Чи-</a:t>
            </a:r>
          </a:p>
        </p:txBody>
      </p:sp>
      <p:sp>
        <p:nvSpPr>
          <p:cNvPr id="23571" name="Rectangle 27"/>
          <p:cNvSpPr>
            <a:spLocks noChangeArrowheads="1"/>
          </p:cNvSpPr>
          <p:nvPr/>
        </p:nvSpPr>
        <p:spPr bwMode="auto">
          <a:xfrm>
            <a:off x="3124200" y="38862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поллино</a:t>
            </a:r>
          </a:p>
        </p:txBody>
      </p:sp>
      <p:sp>
        <p:nvSpPr>
          <p:cNvPr id="23572" name="Rectangle 28"/>
          <p:cNvSpPr>
            <a:spLocks noChangeArrowheads="1"/>
          </p:cNvSpPr>
          <p:nvPr/>
        </p:nvSpPr>
        <p:spPr bwMode="auto">
          <a:xfrm>
            <a:off x="4572000" y="4572000"/>
            <a:ext cx="205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лино</a:t>
            </a:r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5486400" y="52578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но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875 -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9167 -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0417 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39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0" grpId="0" animBg="1"/>
      <p:bldP spid="93195" grpId="0"/>
      <p:bldP spid="93202" grpId="0"/>
      <p:bldP spid="93204" grpId="0" animBg="1"/>
      <p:bldP spid="93199" grpId="0" animBg="1"/>
      <p:bldP spid="93200" grpId="0" animBg="1"/>
      <p:bldP spid="93203" grpId="0" animBg="1"/>
      <p:bldP spid="93207" grpId="0"/>
      <p:bldP spid="932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828800" y="16764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Чи-поллино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1828800" y="26670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Чипол-лино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828800" y="36576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Чиполли-но</a:t>
            </a:r>
          </a:p>
        </p:txBody>
      </p:sp>
      <p:pic>
        <p:nvPicPr>
          <p:cNvPr id="11163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"/>
          <a:stretch>
            <a:fillRect/>
          </a:stretch>
        </p:blipFill>
        <p:spPr bwMode="auto">
          <a:xfrm>
            <a:off x="2509838" y="1447800"/>
            <a:ext cx="33575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4" name="AutoShape 18"/>
          <p:cNvSpPr>
            <a:spLocks noChangeArrowheads="1"/>
          </p:cNvSpPr>
          <p:nvPr/>
        </p:nvSpPr>
        <p:spPr bwMode="auto">
          <a:xfrm>
            <a:off x="2743200" y="304800"/>
            <a:ext cx="3352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л о в о  Ч И П О Л Л И Н О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одной строки на другую можно перенести ТАК: 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11635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4102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в меню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3" grpId="1"/>
      <p:bldP spid="111626" grpId="0"/>
      <p:bldP spid="111626" grpId="1"/>
      <p:bldP spid="111627" grpId="0"/>
      <p:bldP spid="1116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1143000" y="31242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98307" name="AutoShape 3"/>
          <p:cNvSpPr>
            <a:spLocks noChangeArrowheads="1"/>
          </p:cNvSpPr>
          <p:nvPr/>
        </p:nvSpPr>
        <p:spPr bwMode="auto">
          <a:xfrm>
            <a:off x="2743200" y="3124200"/>
            <a:ext cx="27432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зн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й</a:t>
            </a: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5562600" y="31242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к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295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981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25908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з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40386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32766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6248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5486400" y="1676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</a:t>
            </a:r>
            <a:r>
              <a:rPr lang="ru-RU" altLang="ru-RU" sz="2400" b="1">
                <a:latin typeface="Comic Sans MS" pitchFamily="66" charset="0"/>
              </a:rPr>
              <a:t> </a:t>
            </a: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СЛОВО</a:t>
            </a:r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98320" name="AutoShape 16"/>
          <p:cNvSpPr>
            <a:spLocks noChangeArrowheads="1"/>
          </p:cNvSpPr>
          <p:nvPr/>
        </p:nvSpPr>
        <p:spPr bwMode="auto">
          <a:xfrm rot="5400000">
            <a:off x="22098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 rot="5400000">
            <a:off x="42672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6" name="Text Box 19"/>
          <p:cNvSpPr txBox="1">
            <a:spLocks noChangeArrowheads="1"/>
          </p:cNvSpPr>
          <p:nvPr/>
        </p:nvSpPr>
        <p:spPr bwMode="auto">
          <a:xfrm>
            <a:off x="1447800" y="60198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1066800" y="4724400"/>
            <a:ext cx="670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Не-знай-ка</a:t>
            </a:r>
          </a:p>
        </p:txBody>
      </p:sp>
      <p:sp>
        <p:nvSpPr>
          <p:cNvPr id="25618" name="AutoShape 21"/>
          <p:cNvSpPr>
            <a:spLocks noChangeArrowheads="1"/>
          </p:cNvSpPr>
          <p:nvPr/>
        </p:nvSpPr>
        <p:spPr bwMode="auto">
          <a:xfrm>
            <a:off x="47244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98326" name="AutoShape 22"/>
          <p:cNvSpPr>
            <a:spLocks noChangeArrowheads="1"/>
          </p:cNvSpPr>
          <p:nvPr/>
        </p:nvSpPr>
        <p:spPr bwMode="auto">
          <a:xfrm>
            <a:off x="1828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РАЗДЕЛИЛИ СЛОВО</a:t>
            </a: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48006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й</a:t>
            </a:r>
          </a:p>
        </p:txBody>
      </p:sp>
      <p:sp>
        <p:nvSpPr>
          <p:cNvPr id="98329" name="Oval 25"/>
          <p:cNvSpPr>
            <a:spLocks noChangeArrowheads="1"/>
          </p:cNvSpPr>
          <p:nvPr/>
        </p:nvSpPr>
        <p:spPr bwMode="auto">
          <a:xfrm>
            <a:off x="4724400" y="4572000"/>
            <a:ext cx="762000" cy="13716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8332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5626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Что узнали?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mph" presetSubtype="2" repeatCount="2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8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8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25 -3.33333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4167 -3.33333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12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13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225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1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425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9"/>
                  </p:tgtEl>
                </p:cond>
              </p:nextCondLst>
            </p:seq>
          </p:childTnLst>
        </p:cTn>
      </p:par>
    </p:tnLst>
    <p:bldLst>
      <p:bldP spid="98306" grpId="0" animBg="1"/>
      <p:bldP spid="98307" grpId="0" animBg="1"/>
      <p:bldP spid="98308" grpId="0" animBg="1"/>
      <p:bldP spid="98318" grpId="0"/>
      <p:bldP spid="98319" grpId="0" animBg="1"/>
      <p:bldP spid="98319" grpId="1" animBg="1"/>
      <p:bldP spid="98320" grpId="0" animBg="1"/>
      <p:bldP spid="98320" grpId="1" animBg="1"/>
      <p:bldP spid="98320" grpId="2" animBg="1"/>
      <p:bldP spid="98321" grpId="0" animBg="1"/>
      <p:bldP spid="98321" grpId="1" animBg="1"/>
      <p:bldP spid="98321" grpId="2" animBg="1"/>
      <p:bldP spid="98324" grpId="0"/>
      <p:bldP spid="98326" grpId="0"/>
      <p:bldP spid="98328" grpId="0"/>
      <p:bldP spid="98328" grpId="1"/>
      <p:bldP spid="98328" grpId="2"/>
      <p:bldP spid="98329" grpId="0" animBg="1"/>
      <p:bldP spid="98329" grpId="1" animBg="1"/>
      <p:bldP spid="983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828800" y="2498725"/>
            <a:ext cx="571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Не-знай-ка</a:t>
            </a:r>
          </a:p>
        </p:txBody>
      </p:sp>
      <p:sp>
        <p:nvSpPr>
          <p:cNvPr id="136195" name="AutoShape 3"/>
          <p:cNvSpPr>
            <a:spLocks noChangeArrowheads="1"/>
          </p:cNvSpPr>
          <p:nvPr/>
        </p:nvSpPr>
        <p:spPr bwMode="auto">
          <a:xfrm>
            <a:off x="3048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л о в о   Н Е З Н А Й К А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на слоги делится ТАК: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361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24384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делим для</a:t>
            </a:r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переноса</a:t>
            </a:r>
          </a:p>
        </p:txBody>
      </p:sp>
      <p:sp>
        <p:nvSpPr>
          <p:cNvPr id="13619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55626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в меню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/>
      <p:bldP spid="1361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ChangeArrowheads="1"/>
          </p:cNvSpPr>
          <p:nvPr/>
        </p:nvSpPr>
        <p:spPr bwMode="auto">
          <a:xfrm>
            <a:off x="1371600" y="32766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09571" name="AutoShape 3"/>
          <p:cNvSpPr>
            <a:spLocks noChangeArrowheads="1"/>
          </p:cNvSpPr>
          <p:nvPr/>
        </p:nvSpPr>
        <p:spPr bwMode="auto">
          <a:xfrm>
            <a:off x="2971800" y="3276600"/>
            <a:ext cx="27432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зн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й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5791200" y="32766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к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0" y="182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209800" y="182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819400" y="182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з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4267200" y="182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505200" y="182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6477000" y="182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715000" y="18288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9906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</a:t>
            </a:r>
            <a:r>
              <a:rPr lang="ru-RU" altLang="ru-RU" sz="2400" b="1">
                <a:latin typeface="Comic Sans MS" pitchFamily="66" charset="0"/>
              </a:rPr>
              <a:t> </a:t>
            </a: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СЛОВО</a:t>
            </a:r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109582" name="AutoShape 14"/>
          <p:cNvSpPr>
            <a:spLocks noChangeArrowheads="1"/>
          </p:cNvSpPr>
          <p:nvPr/>
        </p:nvSpPr>
        <p:spPr bwMode="auto">
          <a:xfrm rot="5400000">
            <a:off x="2438400" y="1600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 rot="5400000">
            <a:off x="4495800" y="1600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447800" y="601980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7665" name="AutoShape 18"/>
          <p:cNvSpPr>
            <a:spLocks noChangeArrowheads="1"/>
          </p:cNvSpPr>
          <p:nvPr/>
        </p:nvSpPr>
        <p:spPr bwMode="auto">
          <a:xfrm>
            <a:off x="47244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109587" name="AutoShape 19"/>
          <p:cNvSpPr>
            <a:spLocks noChangeArrowheads="1"/>
          </p:cNvSpPr>
          <p:nvPr/>
        </p:nvSpPr>
        <p:spPr bwMode="auto">
          <a:xfrm>
            <a:off x="13716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27667" name="Rectangle 21"/>
          <p:cNvSpPr>
            <a:spLocks noChangeArrowheads="1"/>
          </p:cNvSpPr>
          <p:nvPr/>
        </p:nvSpPr>
        <p:spPr bwMode="auto">
          <a:xfrm>
            <a:off x="5029200" y="182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й</a:t>
            </a:r>
          </a:p>
        </p:txBody>
      </p:sp>
      <p:sp>
        <p:nvSpPr>
          <p:cNvPr id="109590" name="AutoShape 2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3340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9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25 -3.33333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09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4167 -3.33333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09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1"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2" grpId="0" animBg="1"/>
      <p:bldP spid="109580" grpId="0"/>
      <p:bldP spid="109581" grpId="0" animBg="1"/>
      <p:bldP spid="109581" grpId="1" animBg="1"/>
      <p:bldP spid="109582" grpId="0" animBg="1"/>
      <p:bldP spid="109582" grpId="1" animBg="1"/>
      <p:bldP spid="109582" grpId="2" animBg="1"/>
      <p:bldP spid="109583" grpId="0" animBg="1"/>
      <p:bldP spid="109583" grpId="1" animBg="1"/>
      <p:bldP spid="109583" grpId="2" animBg="1"/>
      <p:bldP spid="109587" grpId="0"/>
      <p:bldP spid="1095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133600" y="1676400"/>
            <a:ext cx="2286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133600" y="3733800"/>
            <a:ext cx="37338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2438400" y="2743200"/>
            <a:ext cx="2057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зн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й</a:t>
            </a: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4191000" y="2743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к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>
            <a:off x="2133600" y="2590800"/>
            <a:ext cx="38100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auto">
          <a:xfrm>
            <a:off x="2438400" y="1600200"/>
            <a:ext cx="1828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2209800" y="40386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Не-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6764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04460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3340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  <p:sp>
        <p:nvSpPr>
          <p:cNvPr id="28683" name="AutoShape 13"/>
          <p:cNvSpPr>
            <a:spLocks noChangeArrowheads="1"/>
          </p:cNvSpPr>
          <p:nvPr/>
        </p:nvSpPr>
        <p:spPr bwMode="auto">
          <a:xfrm>
            <a:off x="5867400" y="1676400"/>
            <a:ext cx="2286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>
            <a:off x="4419600" y="1600200"/>
            <a:ext cx="1447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28685" name="AutoShape 16"/>
          <p:cNvSpPr>
            <a:spLocks noChangeArrowheads="1"/>
          </p:cNvSpPr>
          <p:nvPr/>
        </p:nvSpPr>
        <p:spPr bwMode="auto">
          <a:xfrm>
            <a:off x="47244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3733800" y="40386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знайка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3" grpId="0" animBg="1"/>
      <p:bldP spid="104457" grpId="0"/>
      <p:bldP spid="104460" grpId="0" animBg="1"/>
      <p:bldP spid="104463" grpId="0" animBg="1"/>
      <p:bldP spid="1044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133600" y="1676400"/>
            <a:ext cx="228600" cy="22860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133600" y="3733800"/>
            <a:ext cx="37338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2438400" y="2743200"/>
            <a:ext cx="2057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зн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й</a:t>
            </a:r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4191000" y="27432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к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2133600" y="2590800"/>
            <a:ext cx="38100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2438400" y="1600200"/>
            <a:ext cx="1828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16764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05486" name="AutoShape 14"/>
          <p:cNvSpPr>
            <a:spLocks noChangeArrowheads="1"/>
          </p:cNvSpPr>
          <p:nvPr/>
        </p:nvSpPr>
        <p:spPr bwMode="auto">
          <a:xfrm>
            <a:off x="4419600" y="1600200"/>
            <a:ext cx="14478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05487" name="AutoShape 15"/>
          <p:cNvSpPr>
            <a:spLocks noChangeArrowheads="1"/>
          </p:cNvSpPr>
          <p:nvPr/>
        </p:nvSpPr>
        <p:spPr bwMode="auto">
          <a:xfrm>
            <a:off x="3886200" y="1600200"/>
            <a:ext cx="19812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зн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й</a:t>
            </a: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2209800" y="4800600"/>
            <a:ext cx="3429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Незнай-</a:t>
            </a:r>
          </a:p>
        </p:txBody>
      </p:sp>
      <p:sp>
        <p:nvSpPr>
          <p:cNvPr id="29708" name="AutoShape 17"/>
          <p:cNvSpPr>
            <a:spLocks noChangeArrowheads="1"/>
          </p:cNvSpPr>
          <p:nvPr/>
        </p:nvSpPr>
        <p:spPr bwMode="auto">
          <a:xfrm>
            <a:off x="5867400" y="1676400"/>
            <a:ext cx="2286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9" name="AutoShape 18"/>
          <p:cNvSpPr>
            <a:spLocks noChangeArrowheads="1"/>
          </p:cNvSpPr>
          <p:nvPr/>
        </p:nvSpPr>
        <p:spPr bwMode="auto">
          <a:xfrm>
            <a:off x="47244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1066800" y="304800"/>
            <a:ext cx="3352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РАЗДЕЛИЛИ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05493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3340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Что узнали?</a:t>
            </a:r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4343400" y="4648200"/>
            <a:ext cx="762000" cy="1371600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13" name="Rectangle 23"/>
          <p:cNvSpPr>
            <a:spLocks noChangeArrowheads="1"/>
          </p:cNvSpPr>
          <p:nvPr/>
        </p:nvSpPr>
        <p:spPr bwMode="auto">
          <a:xfrm>
            <a:off x="2209800" y="403860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Не-</a:t>
            </a:r>
          </a:p>
        </p:txBody>
      </p:sp>
      <p:sp>
        <p:nvSpPr>
          <p:cNvPr id="29714" name="Rectangle 24"/>
          <p:cNvSpPr>
            <a:spLocks noChangeArrowheads="1"/>
          </p:cNvSpPr>
          <p:nvPr/>
        </p:nvSpPr>
        <p:spPr bwMode="auto">
          <a:xfrm>
            <a:off x="3733800" y="40386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знайка</a:t>
            </a: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5181600" y="4800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875 -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625 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/>
      <p:bldP spid="105480" grpId="0" animBg="1"/>
      <p:bldP spid="105483" grpId="0"/>
      <p:bldP spid="105486" grpId="0" animBg="1"/>
      <p:bldP spid="105487" grpId="0" animBg="1"/>
      <p:bldP spid="105488" grpId="0"/>
      <p:bldP spid="105492" grpId="0"/>
      <p:bldP spid="105493" grpId="0" animBg="1"/>
      <p:bldP spid="105494" grpId="0" animBg="1"/>
      <p:bldP spid="105494" grpId="1" animBg="1"/>
      <p:bldP spid="1054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1828800" y="22860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Не-знайка</a:t>
            </a: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1752600" y="35814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Незнай-ка</a:t>
            </a:r>
          </a:p>
        </p:txBody>
      </p:sp>
      <p:sp>
        <p:nvSpPr>
          <p:cNvPr id="110608" name="AutoShape 16"/>
          <p:cNvSpPr>
            <a:spLocks noChangeArrowheads="1"/>
          </p:cNvSpPr>
          <p:nvPr/>
        </p:nvSpPr>
        <p:spPr bwMode="auto">
          <a:xfrm>
            <a:off x="2819400" y="304800"/>
            <a:ext cx="3352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С л о в о   Н Е З Н А Й К А</a:t>
            </a:r>
            <a:b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 с одной строки на другую можно перенести ТАК: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10609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56388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в меню</a:t>
            </a:r>
          </a:p>
        </p:txBody>
      </p:sp>
      <p:pic>
        <p:nvPicPr>
          <p:cNvPr id="11061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20131" r="53932" b="22188"/>
          <a:stretch>
            <a:fillRect/>
          </a:stretch>
        </p:blipFill>
        <p:spPr bwMode="auto">
          <a:xfrm>
            <a:off x="2097088" y="1447800"/>
            <a:ext cx="422751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4" grpId="0"/>
      <p:bldP spid="1106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/>
          <p:cNvSpPr>
            <a:spLocks noChangeArrowheads="1"/>
          </p:cNvSpPr>
          <p:nvPr/>
        </p:nvSpPr>
        <p:spPr bwMode="auto">
          <a:xfrm>
            <a:off x="1219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2286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1748" name="Rectangle 18"/>
          <p:cNvSpPr>
            <a:spLocks noChangeArrowheads="1"/>
          </p:cNvSpPr>
          <p:nvPr/>
        </p:nvSpPr>
        <p:spPr bwMode="auto">
          <a:xfrm>
            <a:off x="3048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м</a:t>
            </a:r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3810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1750" name="Rectangle 20"/>
          <p:cNvSpPr>
            <a:spLocks noChangeArrowheads="1"/>
          </p:cNvSpPr>
          <p:nvPr/>
        </p:nvSpPr>
        <p:spPr bwMode="auto">
          <a:xfrm>
            <a:off x="4572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5334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я</a:t>
            </a:r>
          </a:p>
        </p:txBody>
      </p:sp>
      <p:sp>
        <p:nvSpPr>
          <p:cNvPr id="116760" name="AutoShape 24"/>
          <p:cNvSpPr>
            <a:spLocks noChangeArrowheads="1"/>
          </p:cNvSpPr>
          <p:nvPr/>
        </p:nvSpPr>
        <p:spPr bwMode="auto">
          <a:xfrm rot="5400000">
            <a:off x="25146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6761" name="AutoShape 25"/>
          <p:cNvSpPr>
            <a:spLocks noChangeArrowheads="1"/>
          </p:cNvSpPr>
          <p:nvPr/>
        </p:nvSpPr>
        <p:spPr bwMode="auto">
          <a:xfrm rot="5400000">
            <a:off x="40386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6763" name="AutoShape 27"/>
          <p:cNvSpPr>
            <a:spLocks noChangeArrowheads="1"/>
          </p:cNvSpPr>
          <p:nvPr/>
        </p:nvSpPr>
        <p:spPr bwMode="auto">
          <a:xfrm>
            <a:off x="1600200" y="29718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16764" name="AutoShape 28"/>
          <p:cNvSpPr>
            <a:spLocks noChangeArrowheads="1"/>
          </p:cNvSpPr>
          <p:nvPr/>
        </p:nvSpPr>
        <p:spPr bwMode="auto">
          <a:xfrm>
            <a:off x="3352800" y="28956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м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16765" name="AutoShape 29"/>
          <p:cNvSpPr>
            <a:spLocks noChangeArrowheads="1"/>
          </p:cNvSpPr>
          <p:nvPr/>
        </p:nvSpPr>
        <p:spPr bwMode="auto">
          <a:xfrm>
            <a:off x="5029200" y="28956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я</a:t>
            </a:r>
          </a:p>
        </p:txBody>
      </p:sp>
      <p:sp>
        <p:nvSpPr>
          <p:cNvPr id="116766" name="AutoShape 30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</a:t>
            </a:r>
            <a:r>
              <a:rPr lang="ru-RU" altLang="ru-RU" sz="2400" b="1">
                <a:latin typeface="Comic Sans MS" pitchFamily="66" charset="0"/>
              </a:rPr>
              <a:t> </a:t>
            </a:r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СЛОВО</a:t>
            </a:r>
          </a:p>
        </p:txBody>
      </p:sp>
      <p:sp>
        <p:nvSpPr>
          <p:cNvPr id="116767" name="Oval 31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31759" name="AutoShape 32"/>
          <p:cNvSpPr>
            <a:spLocks noChangeArrowheads="1"/>
          </p:cNvSpPr>
          <p:nvPr/>
        </p:nvSpPr>
        <p:spPr bwMode="auto">
          <a:xfrm>
            <a:off x="47244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116769" name="AutoShape 33"/>
          <p:cNvSpPr>
            <a:spLocks noChangeArrowheads="1"/>
          </p:cNvSpPr>
          <p:nvPr/>
        </p:nvSpPr>
        <p:spPr bwMode="auto">
          <a:xfrm>
            <a:off x="1828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116770" name="AutoShape 34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РАЗДЕЛИЛИ СЛОВО</a:t>
            </a:r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1066800" y="4800600"/>
            <a:ext cx="670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Е-ме-ля</a:t>
            </a:r>
          </a:p>
        </p:txBody>
      </p:sp>
      <p:sp>
        <p:nvSpPr>
          <p:cNvPr id="116774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5626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Что узнали?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67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6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6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1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500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500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500"/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9" presetClass="exit" presetSubtype="0" decel="10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10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67"/>
                  </p:tgtEl>
                </p:cond>
              </p:nextCondLst>
            </p:seq>
          </p:childTnLst>
        </p:cTn>
      </p:par>
    </p:tnLst>
    <p:bldLst>
      <p:bldP spid="116760" grpId="0" animBg="1"/>
      <p:bldP spid="116760" grpId="1" animBg="1"/>
      <p:bldP spid="116760" grpId="2" animBg="1"/>
      <p:bldP spid="116761" grpId="0" animBg="1"/>
      <p:bldP spid="116761" grpId="1" animBg="1"/>
      <p:bldP spid="116761" grpId="2" animBg="1"/>
      <p:bldP spid="116763" grpId="0" animBg="1"/>
      <p:bldP spid="116764" grpId="0" animBg="1"/>
      <p:bldP spid="116765" grpId="0" animBg="1"/>
      <p:bldP spid="116766" grpId="0"/>
      <p:bldP spid="116767" grpId="0" animBg="1"/>
      <p:bldP spid="116767" grpId="1" animBg="1"/>
      <p:bldP spid="116769" grpId="0"/>
      <p:bldP spid="116769" grpId="1"/>
      <p:bldP spid="116770" grpId="0"/>
      <p:bldP spid="116771" grpId="0"/>
      <p:bldP spid="1167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066800" y="31242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0000CC"/>
                </a:solidFill>
                <a:latin typeface="Comic Sans MS" pitchFamily="66" charset="0"/>
              </a:rPr>
              <a:t>Б</a:t>
            </a:r>
            <a:r>
              <a:rPr lang="ru-RU" altLang="ru-RU" sz="6600" b="1">
                <a:solidFill>
                  <a:srgbClr val="FF3300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819400" y="30480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0000CC"/>
                </a:solidFill>
                <a:latin typeface="Comic Sans MS" pitchFamily="66" charset="0"/>
              </a:rPr>
              <a:t>р</a:t>
            </a:r>
            <a:r>
              <a:rPr lang="ru-RU" altLang="ru-RU" sz="66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495800" y="30480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0000CC"/>
                </a:solidFill>
                <a:latin typeface="Comic Sans MS" pitchFamily="66" charset="0"/>
              </a:rPr>
              <a:t>т</a:t>
            </a:r>
            <a:r>
              <a:rPr lang="ru-RU" altLang="ru-RU" sz="66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6248400" y="30480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0000CC"/>
                </a:solidFill>
                <a:latin typeface="Comic Sans MS" pitchFamily="66" charset="0"/>
              </a:rPr>
              <a:t>н</a:t>
            </a:r>
            <a:r>
              <a:rPr lang="ru-RU" altLang="ru-RU" sz="66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1295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Б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057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5128" name="Rectangle 15"/>
          <p:cNvSpPr>
            <a:spLocks noChangeArrowheads="1"/>
          </p:cNvSpPr>
          <p:nvPr/>
        </p:nvSpPr>
        <p:spPr bwMode="auto">
          <a:xfrm>
            <a:off x="2819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р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581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5130" name="Rectangle 18"/>
          <p:cNvSpPr>
            <a:spLocks noChangeArrowheads="1"/>
          </p:cNvSpPr>
          <p:nvPr/>
        </p:nvSpPr>
        <p:spPr bwMode="auto">
          <a:xfrm>
            <a:off x="4343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105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5132" name="Rectangle 21"/>
          <p:cNvSpPr>
            <a:spLocks noChangeArrowheads="1"/>
          </p:cNvSpPr>
          <p:nvPr/>
        </p:nvSpPr>
        <p:spPr bwMode="auto">
          <a:xfrm>
            <a:off x="5867400" y="1676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6781800" y="16764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14478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 СЛОВО</a:t>
            </a: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 rot="5400000">
            <a:off x="22860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 rot="5400000">
            <a:off x="38100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 rot="5400000">
            <a:off x="53340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1676400" y="4648200"/>
            <a:ext cx="175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Бу-</a:t>
            </a:r>
          </a:p>
        </p:txBody>
      </p:sp>
      <p:sp>
        <p:nvSpPr>
          <p:cNvPr id="5140" name="AutoShape 42"/>
          <p:cNvSpPr>
            <a:spLocks noChangeArrowheads="1"/>
          </p:cNvSpPr>
          <p:nvPr/>
        </p:nvSpPr>
        <p:spPr bwMode="auto">
          <a:xfrm>
            <a:off x="47244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НА СЛОГИ</a:t>
            </a:r>
          </a:p>
        </p:txBody>
      </p:sp>
      <p:sp>
        <p:nvSpPr>
          <p:cNvPr id="7211" name="AutoShape 43"/>
          <p:cNvSpPr>
            <a:spLocks noChangeArrowheads="1"/>
          </p:cNvSpPr>
          <p:nvPr/>
        </p:nvSpPr>
        <p:spPr bwMode="auto">
          <a:xfrm>
            <a:off x="17526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7212" name="AutoShape 44"/>
          <p:cNvSpPr>
            <a:spLocks noChangeArrowheads="1"/>
          </p:cNvSpPr>
          <p:nvPr/>
        </p:nvSpPr>
        <p:spPr bwMode="auto">
          <a:xfrm>
            <a:off x="13716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РАЗДЕЛИЛИ СЛОВО</a:t>
            </a:r>
          </a:p>
        </p:txBody>
      </p:sp>
      <p:sp>
        <p:nvSpPr>
          <p:cNvPr id="7222" name="AutoShape 5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172200" y="5486400"/>
            <a:ext cx="19050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folHlink"/>
                </a:solidFill>
                <a:latin typeface="Comic Sans MS" pitchFamily="66" charset="0"/>
              </a:rPr>
              <a:t>Что узнали?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2895600" y="4632325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ра-</a:t>
            </a: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4419600" y="4632325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ти-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5638800" y="4632325"/>
            <a:ext cx="144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но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7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8333 0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500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500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500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500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500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500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500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500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500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2750"/>
                            </p:stCondLst>
                            <p:childTnLst>
                              <p:par>
                                <p:cTn id="166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425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2"/>
                  </p:tgtEl>
                </p:cond>
              </p:nextCondLst>
            </p:seq>
          </p:childTnLst>
        </p:cTn>
      </p:par>
    </p:tnLst>
    <p:bldLst>
      <p:bldP spid="7172" grpId="0" animBg="1"/>
      <p:bldP spid="7176" grpId="0" animBg="1"/>
      <p:bldP spid="7177" grpId="0" animBg="1"/>
      <p:bldP spid="7178" grpId="0" animBg="1"/>
      <p:bldP spid="7192" grpId="0" animBg="1"/>
      <p:bldP spid="7205" grpId="0" animBg="1"/>
      <p:bldP spid="7205" grpId="1" animBg="1"/>
      <p:bldP spid="7205" grpId="2" animBg="1"/>
      <p:bldP spid="7206" grpId="0" animBg="1"/>
      <p:bldP spid="7206" grpId="1" animBg="1"/>
      <p:bldP spid="7206" grpId="2" animBg="1"/>
      <p:bldP spid="7207" grpId="0" animBg="1"/>
      <p:bldP spid="7207" grpId="1" animBg="1"/>
      <p:bldP spid="7207" grpId="2" animBg="1"/>
      <p:bldP spid="7209" grpId="0"/>
      <p:bldP spid="7209" grpId="1"/>
      <p:bldP spid="7211" grpId="0"/>
      <p:bldP spid="7211" grpId="1"/>
      <p:bldP spid="7212" grpId="0"/>
      <p:bldP spid="7222" grpId="0" animBg="1"/>
      <p:bldP spid="7223" grpId="0"/>
      <p:bldP spid="7224" grpId="0"/>
      <p:bldP spid="72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828800" y="2498725"/>
            <a:ext cx="571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Е-ме-ля</a:t>
            </a:r>
          </a:p>
        </p:txBody>
      </p:sp>
      <p:sp>
        <p:nvSpPr>
          <p:cNvPr id="137219" name="AutoShape 3"/>
          <p:cNvSpPr>
            <a:spLocks noChangeArrowheads="1"/>
          </p:cNvSpPr>
          <p:nvPr/>
        </p:nvSpPr>
        <p:spPr bwMode="auto">
          <a:xfrm>
            <a:off x="3048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л о в о   Е М Е Л Я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на слоги делится ТАК: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372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24384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делим для переноса</a:t>
            </a:r>
          </a:p>
        </p:txBody>
      </p:sp>
      <p:sp>
        <p:nvSpPr>
          <p:cNvPr id="13722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55626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в меню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/>
      <p:bldP spid="1372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8" name="AutoShape 26"/>
          <p:cNvSpPr>
            <a:spLocks noChangeArrowheads="1"/>
          </p:cNvSpPr>
          <p:nvPr/>
        </p:nvSpPr>
        <p:spPr bwMode="auto">
          <a:xfrm>
            <a:off x="1752600" y="5105400"/>
            <a:ext cx="34290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0846" name="AutoShape 14"/>
          <p:cNvSpPr>
            <a:spLocks noChangeArrowheads="1"/>
          </p:cNvSpPr>
          <p:nvPr/>
        </p:nvSpPr>
        <p:spPr bwMode="auto">
          <a:xfrm>
            <a:off x="5105400" y="28956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я</a:t>
            </a:r>
          </a:p>
        </p:txBody>
      </p:sp>
      <p:sp>
        <p:nvSpPr>
          <p:cNvPr id="120857" name="AutoShape 25"/>
          <p:cNvSpPr>
            <a:spLocks noChangeArrowheads="1"/>
          </p:cNvSpPr>
          <p:nvPr/>
        </p:nvSpPr>
        <p:spPr bwMode="auto">
          <a:xfrm>
            <a:off x="1752600" y="3048000"/>
            <a:ext cx="2286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20859" name="AutoShape 27"/>
          <p:cNvSpPr>
            <a:spLocks noChangeArrowheads="1"/>
          </p:cNvSpPr>
          <p:nvPr/>
        </p:nvSpPr>
        <p:spPr bwMode="auto">
          <a:xfrm>
            <a:off x="1752600" y="3962400"/>
            <a:ext cx="34290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219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2286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3048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м</a:t>
            </a: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3810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4572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53340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я</a:t>
            </a:r>
          </a:p>
        </p:txBody>
      </p:sp>
      <p:sp>
        <p:nvSpPr>
          <p:cNvPr id="120842" name="AutoShape 10"/>
          <p:cNvSpPr>
            <a:spLocks noChangeArrowheads="1"/>
          </p:cNvSpPr>
          <p:nvPr/>
        </p:nvSpPr>
        <p:spPr bwMode="auto">
          <a:xfrm rot="5400000">
            <a:off x="25146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0843" name="AutoShape 11"/>
          <p:cNvSpPr>
            <a:spLocks noChangeArrowheads="1"/>
          </p:cNvSpPr>
          <p:nvPr/>
        </p:nvSpPr>
        <p:spPr bwMode="auto">
          <a:xfrm rot="5400000">
            <a:off x="4038600" y="1447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9144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 СЛОВО</a:t>
            </a:r>
          </a:p>
        </p:txBody>
      </p:sp>
      <p:sp>
        <p:nvSpPr>
          <p:cNvPr id="33807" name="AutoShape 16"/>
          <p:cNvSpPr>
            <a:spLocks noChangeArrowheads="1"/>
          </p:cNvSpPr>
          <p:nvPr/>
        </p:nvSpPr>
        <p:spPr bwMode="auto">
          <a:xfrm>
            <a:off x="4572000" y="304800"/>
            <a:ext cx="2133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ДЛЯ ПЕРЕНОСА</a:t>
            </a:r>
          </a:p>
        </p:txBody>
      </p:sp>
      <p:sp>
        <p:nvSpPr>
          <p:cNvPr id="120849" name="AutoShape 17"/>
          <p:cNvSpPr>
            <a:spLocks noChangeArrowheads="1"/>
          </p:cNvSpPr>
          <p:nvPr/>
        </p:nvSpPr>
        <p:spPr bwMode="auto">
          <a:xfrm>
            <a:off x="1219200" y="304800"/>
            <a:ext cx="358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120850" name="Oval 18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120860" name="AutoShape 28"/>
          <p:cNvSpPr>
            <a:spLocks noChangeArrowheads="1"/>
          </p:cNvSpPr>
          <p:nvPr/>
        </p:nvSpPr>
        <p:spPr bwMode="auto">
          <a:xfrm>
            <a:off x="5105400" y="3048000"/>
            <a:ext cx="228600" cy="2362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1905000" y="28956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20845" name="AutoShape 13"/>
          <p:cNvSpPr>
            <a:spLocks noChangeArrowheads="1"/>
          </p:cNvSpPr>
          <p:nvPr/>
        </p:nvSpPr>
        <p:spPr bwMode="auto">
          <a:xfrm>
            <a:off x="3429000" y="2895600"/>
            <a:ext cx="1524000" cy="13716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м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4419600" y="1676400"/>
            <a:ext cx="76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rgbClr val="0000CC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120862" name="AutoShape 30"/>
          <p:cNvSpPr>
            <a:spLocks noChangeArrowheads="1"/>
          </p:cNvSpPr>
          <p:nvPr/>
        </p:nvSpPr>
        <p:spPr bwMode="auto">
          <a:xfrm>
            <a:off x="1066800" y="304800"/>
            <a:ext cx="3352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РАЗДЕЛИЛИ СЛОВО </a:t>
            </a:r>
          </a:p>
        </p:txBody>
      </p:sp>
      <p:sp>
        <p:nvSpPr>
          <p:cNvPr id="120864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5626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Что узнали?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0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9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08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" presetClass="emph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82" dur="2000" fill="hold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85" dur="2000" fill="hold"/>
                                        <p:tgtEl>
                                          <p:spTgt spid="1208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" calcmode="lin" valueType="num">
                                      <p:cBhvr override="childStyle">
                                        <p:cTn id="88" dur="1000" fill="hold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120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30834 0.1666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13" dur="2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67 0 " pathEditMode="relative" ptsTypes="AA">
                                      <p:cBhvr>
                                        <p:cTn id="115" dur="2000" fill="hold"/>
                                        <p:tgtEl>
                                          <p:spTgt spid="120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17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50"/>
                  </p:tgtEl>
                </p:cond>
              </p:nextCondLst>
            </p:seq>
          </p:childTnLst>
        </p:cTn>
      </p:par>
    </p:tnLst>
    <p:bldLst>
      <p:bldP spid="120858" grpId="0" animBg="1"/>
      <p:bldP spid="120846" grpId="0" animBg="1"/>
      <p:bldP spid="120846" grpId="1" animBg="1"/>
      <p:bldP spid="120857" grpId="0" animBg="1"/>
      <p:bldP spid="120859" grpId="0" animBg="1"/>
      <p:bldP spid="120840" grpId="0"/>
      <p:bldP spid="120841" grpId="0" build="allAtOnce"/>
      <p:bldP spid="120842" grpId="0" animBg="1"/>
      <p:bldP spid="120842" grpId="1" animBg="1"/>
      <p:bldP spid="120842" grpId="2" animBg="1"/>
      <p:bldP spid="120843" grpId="0" animBg="1"/>
      <p:bldP spid="120843" grpId="1" animBg="1"/>
      <p:bldP spid="120843" grpId="2" animBg="1"/>
      <p:bldP spid="120847" grpId="0"/>
      <p:bldP spid="120849" grpId="0"/>
      <p:bldP spid="120849" grpId="1"/>
      <p:bldP spid="120850" grpId="0" animBg="1"/>
      <p:bldP spid="120850" grpId="1" animBg="1"/>
      <p:bldP spid="120860" grpId="0" animBg="1"/>
      <p:bldP spid="120844" grpId="0" build="allAtOnce" animBg="1"/>
      <p:bldP spid="120844" grpId="1" build="allAtOnce" animBg="1"/>
      <p:bldP spid="120845" grpId="0" animBg="1"/>
      <p:bldP spid="120861" grpId="0"/>
      <p:bldP spid="120862" grpId="0"/>
      <p:bldP spid="1208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2192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000" b="1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381000" y="76200"/>
            <a:ext cx="822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Слово Е М Е Л Я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одной строки на другую можно перенести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ТОЛЬКО ТАК:</a:t>
            </a:r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1905000" y="2514600"/>
            <a:ext cx="480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Еме-ля</a:t>
            </a:r>
          </a:p>
        </p:txBody>
      </p:sp>
      <p:pic>
        <p:nvPicPr>
          <p:cNvPr id="123930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441450"/>
            <a:ext cx="51435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1" name="AutoShape 2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0" y="54102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в меню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7" grpId="0"/>
      <p:bldP spid="123927" grpId="1"/>
      <p:bldP spid="1239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3"/>
              </a:rPr>
              <a:t>http://games-mm.ru/userfiles/Image/good/photo_363.jpg</a:t>
            </a:r>
            <a:r>
              <a:rPr lang="ru-RU" altLang="ru-RU"/>
              <a:t>  </a:t>
            </a:r>
            <a:r>
              <a:rPr lang="ru-RU" altLang="ru-RU" b="1">
                <a:solidFill>
                  <a:schemeClr val="folHlink"/>
                </a:solidFill>
              </a:rPr>
              <a:t>Чиполлино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838200" y="26670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4"/>
              </a:rPr>
              <a:t>http://images.google.ru/images?q=%D0%B1%D1%83%D1%80%D0%B0%D1%82%D0%B8%D0%BD%D0%BE</a:t>
            </a:r>
            <a:r>
              <a:rPr lang="ru-RU" altLang="ru-RU"/>
              <a:t>  </a:t>
            </a:r>
            <a:r>
              <a:rPr lang="ru-RU" altLang="ru-RU" b="1">
                <a:solidFill>
                  <a:schemeClr val="folHlink"/>
                </a:solidFill>
              </a:rPr>
              <a:t>Мальвина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7696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5"/>
              </a:rPr>
              <a:t>http://images.yandex.ru/yandsearch?p=138&amp;text=%D0%B1%D1%83%D1%80%D0%B0%D1%82%D0%B8%D0%BD%D0%BE&amp;isize=medium&amp;rpt=simage</a:t>
            </a:r>
            <a:r>
              <a:rPr lang="ru-RU" altLang="ru-RU"/>
              <a:t> </a:t>
            </a:r>
            <a:r>
              <a:rPr lang="ru-RU" altLang="ru-RU" b="1">
                <a:solidFill>
                  <a:schemeClr val="folHlink"/>
                </a:solidFill>
              </a:rPr>
              <a:t>Буратино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838200" y="16002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hlinkClick r:id="rId6"/>
              </a:rPr>
              <a:t>http://images.yandex.ru/yandsearch?p=14&amp;text=%D0%95%D0%BC%D0%B5%D0%BB%D1%8F&amp;rpt=simage</a:t>
            </a:r>
            <a:r>
              <a:rPr lang="ru-RU" altLang="ru-RU"/>
              <a:t>  </a:t>
            </a:r>
            <a:r>
              <a:rPr lang="ru-RU" altLang="ru-RU" b="1">
                <a:solidFill>
                  <a:schemeClr val="folHlink"/>
                </a:solidFill>
              </a:rPr>
              <a:t>Емеля </a:t>
            </a:r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>
                <a:latin typeface="Comic Sans MS" pitchFamily="66" charset="0"/>
              </a:rPr>
              <a:t>И з о б р а ж е н и я</a:t>
            </a: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762000" y="5257800"/>
            <a:ext cx="8015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folHlink"/>
                </a:solidFill>
                <a:latin typeface="Comic Sans MS" pitchFamily="66" charset="0"/>
              </a:rPr>
              <a:t>С П А С И Б О !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38200" y="4267200"/>
            <a:ext cx="7162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chemeClr val="hlink"/>
                </a:solidFill>
              </a:rPr>
              <a:t>http://images.yandex.ru/yandsearch?p=3&amp;text=%D0%BD%D0%B5%D0%B7%D0%BD%D0%B0%D0%B9%D0%BA%D0%B0&amp;img_url=http%3A%2F%2Fpowerclip.ru%2Fuploads%2Fphotos%2F4218.jpg&amp;rpt=simage </a:t>
            </a:r>
            <a:r>
              <a:rPr lang="ru-RU" altLang="ru-RU" b="1">
                <a:solidFill>
                  <a:schemeClr val="folHlink"/>
                </a:solidFill>
              </a:rPr>
              <a:t>Незнайка</a:t>
            </a:r>
            <a:endParaRPr lang="ru-RU" altLang="ru-RU" b="1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b="1">
              <a:solidFill>
                <a:schemeClr val="hlin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2" grpId="0"/>
      <p:bldP spid="121863" grpId="0"/>
      <p:bldP spid="121864" grpId="0"/>
      <p:bldP spid="121865" grpId="0"/>
      <p:bldP spid="121866" grpId="0"/>
      <p:bldP spid="1218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828800" y="2498725"/>
            <a:ext cx="571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folHlink"/>
                </a:solidFill>
                <a:latin typeface="Comic Sans MS" pitchFamily="66" charset="0"/>
              </a:rPr>
              <a:t>Бу-ра-ти-но</a:t>
            </a:r>
          </a:p>
        </p:txBody>
      </p:sp>
      <p:sp>
        <p:nvSpPr>
          <p:cNvPr id="126981" name="AutoShape 5"/>
          <p:cNvSpPr>
            <a:spLocks noChangeArrowheads="1"/>
          </p:cNvSpPr>
          <p:nvPr/>
        </p:nvSpPr>
        <p:spPr bwMode="auto">
          <a:xfrm>
            <a:off x="3048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л о в о   Б У Р А Т И Н О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на слоги делится ТАК: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2698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14800" y="5562600"/>
            <a:ext cx="2590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делим для переноса</a:t>
            </a:r>
          </a:p>
        </p:txBody>
      </p:sp>
      <p:sp>
        <p:nvSpPr>
          <p:cNvPr id="126985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55626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folHlink"/>
                </a:solidFill>
                <a:latin typeface="Comic Sans MS" pitchFamily="66" charset="0"/>
              </a:rPr>
              <a:t>в меню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1" grpId="0"/>
      <p:bldP spid="1269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7162800" y="152400"/>
            <a:ext cx="1371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663300"/>
                </a:solidFill>
                <a:latin typeface="Comic Sans MS" pitchFamily="66" charset="0"/>
              </a:rPr>
              <a:t>НАЧАТЬ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1371600" y="29718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663300"/>
                </a:solidFill>
                <a:latin typeface="Comic Sans MS" pitchFamily="66" charset="0"/>
              </a:rPr>
              <a:t>Б</a:t>
            </a:r>
            <a:r>
              <a:rPr lang="ru-RU" altLang="ru-RU" sz="6600" b="1">
                <a:solidFill>
                  <a:srgbClr val="FF3300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971800" y="29718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663300"/>
                </a:solidFill>
                <a:latin typeface="Comic Sans MS" pitchFamily="66" charset="0"/>
              </a:rPr>
              <a:t>р</a:t>
            </a:r>
            <a:r>
              <a:rPr lang="ru-RU" altLang="ru-RU" sz="66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4495800" y="29718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т</a:t>
            </a:r>
            <a:r>
              <a:rPr lang="ru-RU" altLang="ru-RU" sz="6000" b="1">
                <a:solidFill>
                  <a:srgbClr val="FF00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6019800" y="29718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6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1295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Б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057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2819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р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581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4343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5105400" y="16764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5867400" y="1676400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6781800" y="1676400"/>
            <a:ext cx="68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7183" name="AutoShape 51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49204" name="AutoShape 52"/>
          <p:cNvSpPr>
            <a:spLocks noChangeArrowheads="1"/>
          </p:cNvSpPr>
          <p:nvPr/>
        </p:nvSpPr>
        <p:spPr bwMode="auto">
          <a:xfrm>
            <a:off x="12954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РАЗДЕЛИТЬ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49205" name="AutoShape 53"/>
          <p:cNvSpPr>
            <a:spLocks noChangeArrowheads="1"/>
          </p:cNvSpPr>
          <p:nvPr/>
        </p:nvSpPr>
        <p:spPr bwMode="auto">
          <a:xfrm>
            <a:off x="16002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49206" name="AutoShape 54"/>
          <p:cNvSpPr>
            <a:spLocks noChangeArrowheads="1"/>
          </p:cNvSpPr>
          <p:nvPr/>
        </p:nvSpPr>
        <p:spPr bwMode="auto">
          <a:xfrm rot="5400000">
            <a:off x="2286000" y="1600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210" name="AutoShape 58"/>
          <p:cNvSpPr>
            <a:spLocks noChangeArrowheads="1"/>
          </p:cNvSpPr>
          <p:nvPr/>
        </p:nvSpPr>
        <p:spPr bwMode="auto">
          <a:xfrm rot="5400000">
            <a:off x="3810000" y="1600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211" name="AutoShape 59"/>
          <p:cNvSpPr>
            <a:spLocks noChangeArrowheads="1"/>
          </p:cNvSpPr>
          <p:nvPr/>
        </p:nvSpPr>
        <p:spPr bwMode="auto">
          <a:xfrm rot="5400000">
            <a:off x="5334000" y="16002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212" name="AutoShape 6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4102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9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9" presetClass="exit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6667 0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49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8333 -1.11111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</p:childTnLst>
        </p:cTn>
      </p:par>
    </p:tnLst>
    <p:bldLst>
      <p:bldP spid="49157" grpId="0" animBg="1"/>
      <p:bldP spid="49157" grpId="1" animBg="1"/>
      <p:bldP spid="49158" grpId="0" animBg="1"/>
      <p:bldP spid="49159" grpId="0" animBg="1"/>
      <p:bldP spid="49160" grpId="0" animBg="1"/>
      <p:bldP spid="49161" grpId="0" animBg="1"/>
      <p:bldP spid="49204" grpId="0"/>
      <p:bldP spid="49205" grpId="0"/>
      <p:bldP spid="49206" grpId="0" animBg="1"/>
      <p:bldP spid="49206" grpId="1" animBg="1"/>
      <p:bldP spid="49206" grpId="2" animBg="1"/>
      <p:bldP spid="49210" grpId="0" animBg="1"/>
      <p:bldP spid="49210" grpId="1" animBg="1"/>
      <p:bldP spid="49210" grpId="2" animBg="1"/>
      <p:bldP spid="49211" grpId="0" animBg="1"/>
      <p:bldP spid="49211" grpId="1" animBg="1"/>
      <p:bldP spid="49211" grpId="2" animBg="1"/>
      <p:bldP spid="49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/>
          <p:cNvSpPr>
            <a:spLocks noChangeArrowheads="1"/>
          </p:cNvSpPr>
          <p:nvPr/>
        </p:nvSpPr>
        <p:spPr bwMode="auto">
          <a:xfrm>
            <a:off x="457200" y="2286000"/>
            <a:ext cx="76200" cy="2209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457200" y="4267200"/>
            <a:ext cx="35814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096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р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6002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т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25908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8199" name="AutoShape 10"/>
          <p:cNvSpPr>
            <a:spLocks noChangeArrowheads="1"/>
          </p:cNvSpPr>
          <p:nvPr/>
        </p:nvSpPr>
        <p:spPr bwMode="auto">
          <a:xfrm>
            <a:off x="533400" y="3124200"/>
            <a:ext cx="35052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0" name="AutoShape 11"/>
          <p:cNvSpPr>
            <a:spLocks noChangeArrowheads="1"/>
          </p:cNvSpPr>
          <p:nvPr/>
        </p:nvSpPr>
        <p:spPr bwMode="auto">
          <a:xfrm>
            <a:off x="6858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8201" name="AutoShape 12"/>
          <p:cNvSpPr>
            <a:spLocks noChangeArrowheads="1"/>
          </p:cNvSpPr>
          <p:nvPr/>
        </p:nvSpPr>
        <p:spPr bwMode="auto">
          <a:xfrm>
            <a:off x="16764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26670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Б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4267200" y="1889125"/>
            <a:ext cx="175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Бу-</a:t>
            </a:r>
          </a:p>
        </p:txBody>
      </p:sp>
      <p:sp>
        <p:nvSpPr>
          <p:cNvPr id="8204" name="AutoShape 37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8205" name="AutoShape 38"/>
          <p:cNvSpPr>
            <a:spLocks noChangeArrowheads="1"/>
          </p:cNvSpPr>
          <p:nvPr/>
        </p:nvSpPr>
        <p:spPr bwMode="auto">
          <a:xfrm>
            <a:off x="1524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 </a:t>
            </a:r>
          </a:p>
        </p:txBody>
      </p:sp>
      <p:sp>
        <p:nvSpPr>
          <p:cNvPr id="8206" name="AutoShape 4"/>
          <p:cNvSpPr>
            <a:spLocks noChangeArrowheads="1"/>
          </p:cNvSpPr>
          <p:nvPr/>
        </p:nvSpPr>
        <p:spPr bwMode="auto">
          <a:xfrm>
            <a:off x="3962400" y="2362200"/>
            <a:ext cx="76200" cy="2209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2503" name="AutoShape 3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4102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5638800" y="1889125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ратино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nimBg="1"/>
      <p:bldP spid="62472" grpId="0" animBg="1"/>
      <p:bldP spid="62473" grpId="0" animBg="1"/>
      <p:bldP spid="62477" grpId="0" animBg="1"/>
      <p:bldP spid="62499" grpId="0"/>
      <p:bldP spid="62503" grpId="0" animBg="1"/>
      <p:bldP spid="625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>
            <a:off x="457200" y="2286000"/>
            <a:ext cx="76200" cy="2209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457200" y="4267200"/>
            <a:ext cx="35814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6096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р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16002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т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25908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9223" name="AutoShape 8"/>
          <p:cNvSpPr>
            <a:spLocks noChangeArrowheads="1"/>
          </p:cNvSpPr>
          <p:nvPr/>
        </p:nvSpPr>
        <p:spPr bwMode="auto">
          <a:xfrm>
            <a:off x="533400" y="3124200"/>
            <a:ext cx="35052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6858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1676400" y="2133600"/>
            <a:ext cx="13716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26670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Б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3622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р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4267200" y="2895600"/>
            <a:ext cx="289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Бура-</a:t>
            </a:r>
          </a:p>
        </p:txBody>
      </p:sp>
      <p:sp>
        <p:nvSpPr>
          <p:cNvPr id="9229" name="AutoShape 37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9230" name="AutoShape 38"/>
          <p:cNvSpPr>
            <a:spLocks noChangeArrowheads="1"/>
          </p:cNvSpPr>
          <p:nvPr/>
        </p:nvSpPr>
        <p:spPr bwMode="auto">
          <a:xfrm>
            <a:off x="1524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9231" name="AutoShape 2"/>
          <p:cNvSpPr>
            <a:spLocks noChangeArrowheads="1"/>
          </p:cNvSpPr>
          <p:nvPr/>
        </p:nvSpPr>
        <p:spPr bwMode="auto">
          <a:xfrm>
            <a:off x="3962400" y="2362200"/>
            <a:ext cx="76200" cy="2209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9671" name="AutoShape 3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4102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далее</a:t>
            </a:r>
          </a:p>
        </p:txBody>
      </p:sp>
      <p:sp>
        <p:nvSpPr>
          <p:cNvPr id="9233" name="Text Box 43"/>
          <p:cNvSpPr txBox="1">
            <a:spLocks noChangeArrowheads="1"/>
          </p:cNvSpPr>
          <p:nvPr/>
        </p:nvSpPr>
        <p:spPr bwMode="auto">
          <a:xfrm>
            <a:off x="4267200" y="1889125"/>
            <a:ext cx="175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Бу-</a:t>
            </a:r>
          </a:p>
        </p:txBody>
      </p:sp>
      <p:sp>
        <p:nvSpPr>
          <p:cNvPr id="9234" name="Text Box 44"/>
          <p:cNvSpPr txBox="1">
            <a:spLocks noChangeArrowheads="1"/>
          </p:cNvSpPr>
          <p:nvPr/>
        </p:nvSpPr>
        <p:spPr bwMode="auto">
          <a:xfrm>
            <a:off x="5638800" y="1889125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ратино</a:t>
            </a:r>
          </a:p>
        </p:txBody>
      </p:sp>
      <p:sp>
        <p:nvSpPr>
          <p:cNvPr id="69678" name="Text Box 46"/>
          <p:cNvSpPr txBox="1">
            <a:spLocks noChangeArrowheads="1"/>
          </p:cNvSpPr>
          <p:nvPr/>
        </p:nvSpPr>
        <p:spPr bwMode="auto">
          <a:xfrm>
            <a:off x="6477000" y="2879725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тино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917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4166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-0.10416 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-0.10416 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69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39" grpId="0" animBg="1"/>
      <p:bldP spid="69641" grpId="0" animBg="1"/>
      <p:bldP spid="69642" grpId="0" animBg="1"/>
      <p:bldP spid="69643" grpId="0" animBg="1"/>
      <p:bldP spid="69644" grpId="0" animBg="1"/>
      <p:bldP spid="69668" grpId="0"/>
      <p:bldP spid="69671" grpId="0" animBg="1"/>
      <p:bldP spid="696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>
            <a:off x="457200" y="2286000"/>
            <a:ext cx="76200" cy="2209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457200" y="4267200"/>
            <a:ext cx="35814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6858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т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1676400" y="3276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н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о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33400" y="3124200"/>
            <a:ext cx="3505200" cy="304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457200" y="2133600"/>
            <a:ext cx="12192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6600" b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13716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Б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у</a:t>
            </a: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auto">
          <a:xfrm>
            <a:off x="23622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р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а</a:t>
            </a:r>
          </a:p>
        </p:txBody>
      </p:sp>
      <p:sp>
        <p:nvSpPr>
          <p:cNvPr id="70667" name="AutoShape 11"/>
          <p:cNvSpPr>
            <a:spLocks noChangeArrowheads="1"/>
          </p:cNvSpPr>
          <p:nvPr/>
        </p:nvSpPr>
        <p:spPr bwMode="auto">
          <a:xfrm>
            <a:off x="2514600" y="2133600"/>
            <a:ext cx="12954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 b="1">
                <a:solidFill>
                  <a:srgbClr val="663300"/>
                </a:solidFill>
                <a:latin typeface="Comic Sans MS" pitchFamily="66" charset="0"/>
              </a:rPr>
              <a:t>т</a:t>
            </a:r>
            <a:r>
              <a:rPr lang="ru-RU" altLang="ru-RU" sz="6000" b="1">
                <a:solidFill>
                  <a:srgbClr val="FF33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0696" name="AutoShape 40"/>
          <p:cNvSpPr>
            <a:spLocks noChangeArrowheads="1"/>
          </p:cNvSpPr>
          <p:nvPr/>
        </p:nvSpPr>
        <p:spPr bwMode="auto">
          <a:xfrm>
            <a:off x="16764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ДЕЛИМ СЛОВО</a:t>
            </a: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4267200" y="38100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Бурати-</a:t>
            </a:r>
          </a:p>
        </p:txBody>
      </p:sp>
      <p:sp>
        <p:nvSpPr>
          <p:cNvPr id="70700" name="AutoShape 44"/>
          <p:cNvSpPr>
            <a:spLocks noChangeArrowheads="1"/>
          </p:cNvSpPr>
          <p:nvPr/>
        </p:nvSpPr>
        <p:spPr bwMode="auto">
          <a:xfrm>
            <a:off x="13716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РАЗДЕЛИЛИ СЛОВО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0254" name="AutoShape 45"/>
          <p:cNvSpPr>
            <a:spLocks noChangeArrowheads="1"/>
          </p:cNvSpPr>
          <p:nvPr/>
        </p:nvSpPr>
        <p:spPr bwMode="auto">
          <a:xfrm>
            <a:off x="4114800" y="304800"/>
            <a:ext cx="29718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 ДЛЯ ПЕРЕНОСА</a:t>
            </a:r>
          </a:p>
        </p:txBody>
      </p:sp>
      <p:sp>
        <p:nvSpPr>
          <p:cNvPr id="10255" name="AutoShape 2"/>
          <p:cNvSpPr>
            <a:spLocks noChangeArrowheads="1"/>
          </p:cNvSpPr>
          <p:nvPr/>
        </p:nvSpPr>
        <p:spPr bwMode="auto">
          <a:xfrm>
            <a:off x="3962400" y="2362200"/>
            <a:ext cx="76200" cy="2209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0706" name="AutoShape 5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410200"/>
            <a:ext cx="14478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Что узнали?</a:t>
            </a:r>
          </a:p>
        </p:txBody>
      </p:sp>
      <p:sp>
        <p:nvSpPr>
          <p:cNvPr id="10257" name="Text Box 51"/>
          <p:cNvSpPr txBox="1">
            <a:spLocks noChangeArrowheads="1"/>
          </p:cNvSpPr>
          <p:nvPr/>
        </p:nvSpPr>
        <p:spPr bwMode="auto">
          <a:xfrm>
            <a:off x="4267200" y="2895600"/>
            <a:ext cx="2895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Бура-</a:t>
            </a:r>
          </a:p>
        </p:txBody>
      </p:sp>
      <p:sp>
        <p:nvSpPr>
          <p:cNvPr id="10258" name="Text Box 52"/>
          <p:cNvSpPr txBox="1">
            <a:spLocks noChangeArrowheads="1"/>
          </p:cNvSpPr>
          <p:nvPr/>
        </p:nvSpPr>
        <p:spPr bwMode="auto">
          <a:xfrm>
            <a:off x="6477000" y="2879725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тино</a:t>
            </a:r>
          </a:p>
        </p:txBody>
      </p:sp>
      <p:sp>
        <p:nvSpPr>
          <p:cNvPr id="70709" name="Text Box 53"/>
          <p:cNvSpPr txBox="1">
            <a:spLocks noChangeArrowheads="1"/>
          </p:cNvSpPr>
          <p:nvPr/>
        </p:nvSpPr>
        <p:spPr bwMode="auto">
          <a:xfrm>
            <a:off x="7391400" y="3794125"/>
            <a:ext cx="1219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но</a:t>
            </a:r>
          </a:p>
        </p:txBody>
      </p:sp>
      <p:sp>
        <p:nvSpPr>
          <p:cNvPr id="10260" name="Text Box 54"/>
          <p:cNvSpPr txBox="1">
            <a:spLocks noChangeArrowheads="1"/>
          </p:cNvSpPr>
          <p:nvPr/>
        </p:nvSpPr>
        <p:spPr bwMode="auto">
          <a:xfrm>
            <a:off x="4267200" y="1889125"/>
            <a:ext cx="1752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Бу-</a:t>
            </a:r>
          </a:p>
        </p:txBody>
      </p:sp>
      <p:sp>
        <p:nvSpPr>
          <p:cNvPr id="10261" name="Text Box 55"/>
          <p:cNvSpPr txBox="1">
            <a:spLocks noChangeArrowheads="1"/>
          </p:cNvSpPr>
          <p:nvPr/>
        </p:nvSpPr>
        <p:spPr bwMode="auto">
          <a:xfrm>
            <a:off x="5638800" y="1889125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ратино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10416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 L -0.09584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33333E-6 L -0.12083 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70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39" presetClass="exit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4" grpId="0" animBg="1"/>
      <p:bldP spid="70665" grpId="0" animBg="1"/>
      <p:bldP spid="70666" grpId="0" animBg="1"/>
      <p:bldP spid="70667" grpId="0" animBg="1"/>
      <p:bldP spid="70696" grpId="0"/>
      <p:bldP spid="70699" grpId="0"/>
      <p:bldP spid="70700" grpId="0"/>
      <p:bldP spid="70706" grpId="0" animBg="1"/>
      <p:bldP spid="707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2209800" y="1905000"/>
            <a:ext cx="472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Бу-ратино</a:t>
            </a: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2209800" y="2911475"/>
            <a:ext cx="472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Бура-тино</a:t>
            </a: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2209800" y="4038600"/>
            <a:ext cx="472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chemeClr val="accent2"/>
                </a:solidFill>
                <a:latin typeface="Comic Sans MS" pitchFamily="66" charset="0"/>
              </a:rPr>
              <a:t>Бурати-но</a:t>
            </a:r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3048000" y="304800"/>
            <a:ext cx="28956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л о в о   Б У Р А Т И Н О </a:t>
            </a:r>
            <a:b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</a:br>
            <a:r>
              <a:rPr lang="ru-RU" altLang="ru-RU" sz="2400" b="1">
                <a:solidFill>
                  <a:srgbClr val="FFFF66"/>
                </a:solidFill>
                <a:latin typeface="Comic Sans MS" pitchFamily="66" charset="0"/>
              </a:rPr>
              <a:t>с одной строки на другую можно перенести ТАК:</a:t>
            </a:r>
            <a:r>
              <a:rPr lang="ru-RU" alt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113683" name="AutoShape 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5486400"/>
            <a:ext cx="1447800" cy="4572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accent2"/>
                </a:solidFill>
                <a:latin typeface="Comic Sans MS" pitchFamily="66" charset="0"/>
              </a:rPr>
              <a:t>в меню</a:t>
            </a:r>
          </a:p>
        </p:txBody>
      </p:sp>
      <p:pic>
        <p:nvPicPr>
          <p:cNvPr id="11368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39624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/>
      <p:bldP spid="113677" grpId="0"/>
      <p:bldP spid="113678" grpId="0"/>
      <p:bldP spid="113679" grpId="0"/>
      <p:bldP spid="113679" grpId="1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7">
      <a:dk1>
        <a:srgbClr val="666699"/>
      </a:dk1>
      <a:lt1>
        <a:srgbClr val="FFFFFF"/>
      </a:lt1>
      <a:dk2>
        <a:srgbClr val="2A2A40"/>
      </a:dk2>
      <a:lt2>
        <a:srgbClr val="FFFFFF"/>
      </a:lt2>
      <a:accent1>
        <a:srgbClr val="006699"/>
      </a:accent1>
      <a:accent2>
        <a:srgbClr val="CC9900"/>
      </a:accent2>
      <a:accent3>
        <a:srgbClr val="ACACAF"/>
      </a:accent3>
      <a:accent4>
        <a:srgbClr val="DADADA"/>
      </a:accent4>
      <a:accent5>
        <a:srgbClr val="AAB8CA"/>
      </a:accent5>
      <a:accent6>
        <a:srgbClr val="B98A00"/>
      </a:accent6>
      <a:hlink>
        <a:srgbClr val="CC6600"/>
      </a:hlink>
      <a:folHlink>
        <a:srgbClr val="6C948A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10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11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12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13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14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15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16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17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18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19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2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20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21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22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23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24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25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26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27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28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29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3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30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31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32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33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4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5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6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7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8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9.xml><?xml version="1.0" encoding="utf-8"?>
<a:themeOverride xmlns:a="http://schemas.openxmlformats.org/drawingml/2006/main">
  <a:clrScheme name="Скругленный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2386</TotalTime>
  <Words>635</Words>
  <Application>Microsoft Office PowerPoint</Application>
  <PresentationFormat>Экран (4:3)</PresentationFormat>
  <Paragraphs>356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Wingdings</vt:lpstr>
      <vt:lpstr>Calibri</vt:lpstr>
      <vt:lpstr>Times New Roman</vt:lpstr>
      <vt:lpstr>Arial Black</vt:lpstr>
      <vt:lpstr>Comic Sans MS</vt:lpstr>
      <vt:lpstr>Book Antiqua</vt:lpstr>
      <vt:lpstr>Скругленный</vt:lpstr>
      <vt:lpstr>ДЕЛЕНИЕ СЛОВ НА СЛОГИ  И ДЛЯ ПЕРЕНОСА</vt:lpstr>
      <vt:lpstr>С О Д Е Р Ж А Н И 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з о б р а ж е н и 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</dc:creator>
  <cp:lastModifiedBy>Alexey</cp:lastModifiedBy>
  <cp:revision>158</cp:revision>
  <cp:lastPrinted>1601-01-01T00:00:00Z</cp:lastPrinted>
  <dcterms:created xsi:type="dcterms:W3CDTF">1601-01-01T00:00:00Z</dcterms:created>
  <dcterms:modified xsi:type="dcterms:W3CDTF">2016-04-01T17:36:01Z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