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62" r:id="rId4"/>
    <p:sldId id="261" r:id="rId5"/>
    <p:sldId id="269" r:id="rId6"/>
    <p:sldId id="259" r:id="rId7"/>
    <p:sldId id="260" r:id="rId8"/>
    <p:sldId id="263" r:id="rId9"/>
    <p:sldId id="268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00CC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25" autoAdjust="0"/>
  </p:normalViewPr>
  <p:slideViewPr>
    <p:cSldViewPr>
      <p:cViewPr>
        <p:scale>
          <a:sx n="80" d="100"/>
          <a:sy n="80" d="100"/>
        </p:scale>
        <p:origin x="-123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9C1FA22-8DDD-4C87-B5C6-6907F1F4D30E}" type="datetimeFigureOut">
              <a:rPr lang="ru-RU"/>
              <a:pPr>
                <a:defRPr/>
              </a:pPr>
              <a:t>24.03.2016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BD3CCD-B124-4493-A755-89EF40BE2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934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2EE9966-B44C-4893-8E04-650D6726586C}" type="slidenum">
              <a:rPr lang="ru-RU" altLang="ru-RU" smtClean="0"/>
              <a:pPr eaLnBrk="1" hangingPunct="1"/>
              <a:t>4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2493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494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3E3AA-8AD2-44B5-87A3-1F2CDA94C3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70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A10B9-3C8F-445E-BA3A-3FE747011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20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4A36A-F25A-492E-8D80-442EA0850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9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214FA-F63C-4774-9BDC-C90CAA308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9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7EBDA-D0D9-48B1-88D9-E0272914C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0BD01-42D6-4F4B-AD24-719964AE5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7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0430C-C48B-471F-8E9E-0DF3FE411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ED513-409C-4A91-8C45-976E018EC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09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4C3F6-0EB9-42E8-B899-BCB059E67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0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DDFB3-AC4C-47D5-96AD-6F0D3E420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0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13141-C92B-4B91-8DAE-6E4286DF7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0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2390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2390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391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2391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2391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B0121FDC-0DBB-4343-99E5-BAC1B3991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91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1" grpId="0"/>
      <p:bldP spid="12391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239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ll%20Users.WINDOWS\Documents\My%20Music\Sample%20Music\Beethoven's%20Symphony%20No.%209%20(Scherzo).wma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28688" y="1857375"/>
            <a:ext cx="7772400" cy="15716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ФОРМИРОВАНИЕ УНИВЕРСАЛЬНЫХ УЧЕБНЫХ ДЕЙСТВИЙ НА ЛОГОПЕДИЧЕСКИХ ЗАНЯТИЯХ 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В УСЛОВИЯХ ВВЕДЕНИЯ ФГОС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6600" dirty="0" smtClean="0">
                <a:solidFill>
                  <a:schemeClr val="tx1"/>
                </a:solidFill>
              </a:rPr>
              <a:t> </a:t>
            </a:r>
            <a:endParaRPr lang="en-US" sz="6600" dirty="0" smtClean="0">
              <a:solidFill>
                <a:srgbClr val="339966"/>
              </a:solidFill>
            </a:endParaRPr>
          </a:p>
        </p:txBody>
      </p:sp>
      <p:pic>
        <p:nvPicPr>
          <p:cNvPr id="2058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Рисунок 3" descr="http://newsmgn.ru/images/10344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500" y="3571875"/>
            <a:ext cx="3467100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20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1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8"/>
                </p:tgtEl>
              </p:cMediaNode>
            </p:audio>
          </p:childTnLst>
        </p:cTn>
      </p:par>
    </p:tnLst>
    <p:bldLst>
      <p:bldP spid="30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smtClean="0"/>
              <a:t>ПРОВЕРОЧНАЯ КАРТОЧКА</a:t>
            </a:r>
          </a:p>
        </p:txBody>
      </p:sp>
      <p:pic>
        <p:nvPicPr>
          <p:cNvPr id="12291" name="Содержимое 3" descr="http://festival.1september.ru/articles/619357/img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7375" y="2357438"/>
            <a:ext cx="5715000" cy="392906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smtClean="0"/>
              <a:t>УПРАЖНЕНИЯ, РАЗВИВАЮЩИЕ УМЕНИЕ САОСТОЯТЕЛЬНО ОЦЕНИВАТЬ РЕЗУЛЬТАТЫ СВОЕЙ ДЕЯТЕЛЬНОСТИ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000" smtClean="0"/>
              <a:t>«</a:t>
            </a:r>
            <a:r>
              <a:rPr lang="ru-RU" altLang="ru-RU" sz="2000" b="1" smtClean="0"/>
              <a:t>Линейка достижений».</a:t>
            </a:r>
          </a:p>
          <a:p>
            <a:r>
              <a:rPr lang="ru-RU" altLang="ru-RU" sz="1800" smtClean="0"/>
              <a:t>1) Я научился различать буквы Б и Д (умения по теме занятия)</a:t>
            </a:r>
            <a:br>
              <a:rPr lang="ru-RU" altLang="ru-RU" sz="1800" smtClean="0"/>
            </a:br>
            <a:r>
              <a:rPr lang="ru-RU" altLang="ru-RU" sz="1800" smtClean="0"/>
              <a:t>оценка от 0 до 5 </a:t>
            </a:r>
          </a:p>
          <a:p>
            <a:r>
              <a:rPr lang="ru-RU" altLang="ru-RU" sz="1800" smtClean="0"/>
              <a:t>2) Я старался </a:t>
            </a:r>
            <a:br>
              <a:rPr lang="ru-RU" altLang="ru-RU" sz="1800" smtClean="0"/>
            </a:br>
            <a:r>
              <a:rPr lang="ru-RU" altLang="ru-RU" sz="1800" smtClean="0"/>
              <a:t>оценка от 0 до 5</a:t>
            </a:r>
          </a:p>
          <a:p>
            <a:r>
              <a:rPr lang="ru-RU" altLang="ru-RU" sz="1800" smtClean="0"/>
              <a:t>3) Какую оценку я сам себе поставлю </a:t>
            </a:r>
            <a:br>
              <a:rPr lang="ru-RU" altLang="ru-RU" sz="1800" smtClean="0"/>
            </a:br>
            <a:r>
              <a:rPr lang="ru-RU" altLang="ru-RU" sz="1800" smtClean="0"/>
              <a:t>оценка от 0 до 5</a:t>
            </a:r>
          </a:p>
          <a:p>
            <a:pPr>
              <a:buFont typeface="Wingdings" pitchFamily="2" charset="2"/>
              <a:buNone/>
            </a:pPr>
            <a:r>
              <a:rPr lang="ru-RU" altLang="ru-RU" sz="2000" b="1" smtClean="0"/>
              <a:t>«Лесенка успеха».</a:t>
            </a:r>
          </a:p>
          <a:p>
            <a:pPr>
              <a:buFont typeface="Wingdings" pitchFamily="2" charset="2"/>
              <a:buNone/>
            </a:pPr>
            <a:endParaRPr lang="ru-RU" altLang="ru-RU" sz="2000" smtClean="0"/>
          </a:p>
        </p:txBody>
      </p:sp>
      <p:pic>
        <p:nvPicPr>
          <p:cNvPr id="13316" name="Рисунок 3" descr="http://festival.1september.ru/articles/619357/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357688"/>
            <a:ext cx="2928938" cy="207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smtClean="0"/>
              <a:t>КАРТА САМОНАБЛЮДЕНИЯ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144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1914"/>
                <a:gridCol w="500066"/>
                <a:gridCol w="428628"/>
                <a:gridCol w="428628"/>
                <a:gridCol w="428628"/>
                <a:gridCol w="428628"/>
                <a:gridCol w="428628"/>
                <a:gridCol w="428628"/>
                <a:gridCol w="428628"/>
                <a:gridCol w="400024"/>
              </a:tblGrid>
              <a:tr h="640031">
                <a:tc>
                  <a:txBody>
                    <a:bodyPr/>
                    <a:lstStyle/>
                    <a:p>
                      <a:pPr algn="r"/>
                      <a:r>
                        <a:rPr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Дата</a:t>
                      </a:r>
                    </a:p>
                    <a:p>
                      <a:pPr algn="l"/>
                      <a:r>
                        <a:rPr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Я на занятии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37081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Старался писать без ошибок.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37081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Проверял свою работу.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64003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Следил за осанкой и правильной посадкой.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37081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Работал внимательно.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37081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Писал аккуратно, разборчиво.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64003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Соблюдал чистоту и порядок в тетради.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37081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Соблюдал дисциплину.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</a:tr>
              <a:tr h="37081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Работал активно, поднимал руку.</a:t>
                      </a:r>
                      <a:endParaRPr lang="ru-RU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7" marB="45717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endParaRPr lang="ru-RU" sz="4400" dirty="0" smtClean="0"/>
          </a:p>
          <a:p>
            <a:pPr algn="ctr">
              <a:defRPr/>
            </a:pPr>
            <a:endParaRPr lang="ru-RU" sz="4400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ru-RU" sz="4400" b="1" i="1" dirty="0" smtClean="0">
                <a:solidFill>
                  <a:schemeClr val="accent2"/>
                </a:solidFill>
                <a:latin typeface="+mj-lt"/>
              </a:rPr>
              <a:t>СПАСИБО ЗА ВНИМАНИЕ</a:t>
            </a:r>
            <a:r>
              <a:rPr lang="ru-RU" sz="4400" dirty="0" smtClean="0">
                <a:solidFill>
                  <a:schemeClr val="accent2"/>
                </a:solidFill>
                <a:latin typeface="+mj-lt"/>
              </a:rPr>
              <a:t>!</a:t>
            </a:r>
            <a:endParaRPr lang="ru-RU" sz="4400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400" b="1" smtClean="0">
                <a:solidFill>
                  <a:schemeClr val="tx1"/>
                </a:solidFill>
              </a:rPr>
              <a:t>УНИВЕРСАЛЬНЫЕ УЧЕБНЫЕ ДЕЙСТВИЯ</a:t>
            </a:r>
            <a:endParaRPr lang="en-US" altLang="ru-RU" sz="2400" b="1" smtClean="0">
              <a:solidFill>
                <a:schemeClr val="tx1"/>
              </a:solidFill>
            </a:endParaRPr>
          </a:p>
        </p:txBody>
      </p:sp>
      <p:sp>
        <p:nvSpPr>
          <p:cNvPr id="4099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altLang="ru-RU" sz="1600" b="1" smtClean="0">
                <a:solidFill>
                  <a:srgbClr val="0070C0"/>
                </a:solidFill>
              </a:rPr>
              <a:t>Личностные действия </a:t>
            </a:r>
            <a:r>
              <a:rPr lang="ru-RU" altLang="ru-RU" sz="1600" smtClean="0"/>
              <a:t>обеспечивают ценностно-смысловую ориентацию учащихся (знание моральных норм, умение соотносить поступки и события с принятыми этическими принципами, умение выделить нравственный аспект поведения и ориентацию в социальных ролях и межличностных отношениях). </a:t>
            </a:r>
          </a:p>
          <a:p>
            <a:pPr algn="just"/>
            <a:r>
              <a:rPr lang="ru-RU" altLang="ru-RU" sz="1600" b="1" smtClean="0">
                <a:solidFill>
                  <a:srgbClr val="0070C0"/>
                </a:solidFill>
              </a:rPr>
              <a:t>Регулятивные действия </a:t>
            </a:r>
            <a:r>
              <a:rPr lang="ru-RU" altLang="ru-RU" sz="1600" smtClean="0"/>
              <a:t>обеспечивают учащимся организацию их учебной деятельности. К ним относятся: целеполагание, планирование, прогнозирование, коррекция, оценка, саморегуляция.</a:t>
            </a:r>
          </a:p>
          <a:p>
            <a:pPr algn="just"/>
            <a:r>
              <a:rPr lang="ru-RU" altLang="ru-RU" sz="1600" b="1" smtClean="0">
                <a:solidFill>
                  <a:srgbClr val="0070C0"/>
                </a:solidFill>
              </a:rPr>
              <a:t>Познавательные универсальные действия </a:t>
            </a:r>
            <a:r>
              <a:rPr lang="ru-RU" altLang="ru-RU" sz="1600" smtClean="0"/>
              <a:t>включают: общеучебные</a:t>
            </a:r>
            <a:r>
              <a:rPr lang="ru-RU" altLang="ru-RU" sz="1600" b="1" i="1" smtClean="0"/>
              <a:t> </a:t>
            </a:r>
            <a:r>
              <a:rPr lang="ru-RU" altLang="ru-RU" sz="1600" smtClean="0"/>
              <a:t>(в том числе знаково-символические действия), логические, а также постановку и решение проблемы.</a:t>
            </a:r>
          </a:p>
          <a:p>
            <a:pPr algn="just"/>
            <a:r>
              <a:rPr lang="ru-RU" altLang="ru-RU" sz="1600" b="1" smtClean="0">
                <a:solidFill>
                  <a:srgbClr val="0070C0"/>
                </a:solidFill>
              </a:rPr>
              <a:t>Коммуникативные действия </a:t>
            </a:r>
            <a:r>
              <a:rPr lang="ru-RU" altLang="ru-RU" sz="1600" smtClean="0"/>
              <a:t>обеспечивают социальную компетентность и учёт позиции других людей, партнёров по общению или деятельности; умение слушать и вступать в диалог; участвовать в коллективном обсуждении проблем; интегрироваться в группу сверстников и строить продуктивное взаимодействие и сотрудничество со сверстниками и взрослыми.</a:t>
            </a:r>
          </a:p>
          <a:p>
            <a:endParaRPr lang="ru-RU" altLang="ru-RU" smtClean="0"/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400" b="1" smtClean="0">
                <a:solidFill>
                  <a:schemeClr val="tx1"/>
                </a:solidFill>
              </a:rPr>
              <a:t>РЕЧЕВЫЕ И ПСИХОЛОГИЧЕСКИЕ ОСОБЕННОСТИ </a:t>
            </a:r>
            <a:r>
              <a:rPr lang="ru-RU" altLang="ru-RU" sz="1600" b="1" smtClean="0">
                <a:solidFill>
                  <a:schemeClr val="tx1"/>
                </a:solidFill>
              </a:rPr>
              <a:t>(ПО А.В. ЯСТРЕБОВОЙ)</a:t>
            </a:r>
            <a:endParaRPr lang="en-US" altLang="ru-RU" sz="1600" b="1" smtClean="0">
              <a:solidFill>
                <a:schemeClr val="tx1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3281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731641"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СЛЕДСТВИЯ НЕДОСТАТОЧНОЙ СФОРМИРОВАННОСТИ ЛЕКСИКО-ГРАММАТИЧЕСКИХ СРЕДСТВ ЯЗЫКА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ПСИХОЛОГИЧЕСКИЕ ОСОБЕННОСТИ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28" marB="45728"/>
                </a:tc>
              </a:tr>
              <a:tr h="2549722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Недостаточное понимание учебных заданий указаний, инструкций учителя.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Трудности овладения учебными понятиями, терминами.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Трудности формирования и формулирования собственных мыслей в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пpoцессе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учебной работы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Недостаточное развитие связной речи.</a:t>
                      </a:r>
                      <a:endParaRPr lang="ru-RU" sz="12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Неустойчивое внимание.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Недостаточная наблюдательность по отношению к языковым явлениям.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Недостаточное развитие способности к переключению.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Недостаточное развитие словесно-логического мышления.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Недостаточная способность к запоминанию преимущественно словесного материала.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Недостаточное развитие самоконтроля, преимущественно в области языковых явлений.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Недостаточная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произвольности в общении и деятельности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sz="1400" dirty="0"/>
                    </a:p>
                  </a:txBody>
                  <a:tcPr marT="45728" marB="45728"/>
                </a:tc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85813" y="5072063"/>
            <a:ext cx="7772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ru-RU" sz="1400" b="1" dirty="0"/>
              <a:t>СЛЕДСТВИЯ: </a:t>
            </a:r>
          </a:p>
          <a:p>
            <a:pPr>
              <a:defRPr/>
            </a:pPr>
            <a:r>
              <a:rPr lang="ru-RU" sz="1200" dirty="0"/>
              <a:t>1) Недостаточная </a:t>
            </a:r>
            <a:r>
              <a:rPr lang="ru-RU" sz="1200" dirty="0" err="1"/>
              <a:t>сформированность</a:t>
            </a:r>
            <a:r>
              <a:rPr lang="ru-RU" sz="1200" dirty="0"/>
              <a:t> психологических предпосылок к овладению полноценными навыками учебной деятельности. </a:t>
            </a:r>
          </a:p>
          <a:p>
            <a:pPr>
              <a:defRPr/>
            </a:pPr>
            <a:r>
              <a:rPr lang="ru-RU" sz="1200" dirty="0"/>
              <a:t>2) Трудности формирования учебных умений (планирование предстоящей работы; определение путей и средств достижения учебной цели; контролирование деятельности; умение работать в определённом темпе).</a:t>
            </a:r>
            <a:endParaRPr lang="en-US" sz="12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400" b="1" smtClean="0">
                <a:solidFill>
                  <a:schemeClr val="tx1"/>
                </a:solidFill>
              </a:rPr>
              <a:t>УПРАЖНЕНИЯ, РАЗВИВАЮЩИЕ УМЕНИЕ ПРИНИМАТЬ И ПОНИМАТЬ СЛОВЕСНУЮ ИЛИ ПИСЬМЕННУЮ ИНСТРУКЦИЮ</a:t>
            </a:r>
            <a:endParaRPr lang="en-US" altLang="ru-RU" sz="2400" b="1" smtClean="0">
              <a:solidFill>
                <a:schemeClr val="tx1"/>
              </a:solidFill>
            </a:endParaRPr>
          </a:p>
        </p:txBody>
      </p:sp>
      <p:sp>
        <p:nvSpPr>
          <p:cNvPr id="6147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altLang="ru-RU" sz="1600" smtClean="0"/>
              <a:t>1. </a:t>
            </a:r>
            <a:r>
              <a:rPr lang="ru-RU" altLang="ru-RU" sz="1600" b="1" smtClean="0"/>
              <a:t>«Объясните домовёнку Кузе» </a:t>
            </a:r>
            <a:r>
              <a:rPr lang="ru-RU" altLang="ru-RU" sz="1600" smtClean="0"/>
              <a:t>Логопед даёт ученикам какое-то задание. Чтобы проверить, как оно понято детьми, просит кого-нибудь из испытывающих трудности понимания инструкции учеников повторить его для Кузи.</a:t>
            </a:r>
          </a:p>
          <a:p>
            <a:pPr algn="just"/>
            <a:r>
              <a:rPr lang="ru-RU" altLang="ru-RU" sz="1600" smtClean="0"/>
              <a:t>2.</a:t>
            </a:r>
            <a:r>
              <a:rPr lang="ru-RU" altLang="ru-RU" sz="1600" b="1" smtClean="0"/>
              <a:t> «Письмо с пропусками» </a:t>
            </a:r>
            <a:r>
              <a:rPr lang="ru-RU" altLang="ru-RU" sz="1600" smtClean="0"/>
              <a:t>Логопед даёт задание: «Я буду диктовать предложение, а вы записывайте, но вместо буквы </a:t>
            </a:r>
            <a:r>
              <a:rPr lang="ru-RU" altLang="ru-RU" sz="1600" b="1" i="1" smtClean="0"/>
              <a:t>О</a:t>
            </a:r>
            <a:r>
              <a:rPr lang="ru-RU" altLang="ru-RU" sz="1600" smtClean="0"/>
              <a:t> всегда ставьте точку». Таким образом, дети записывают 2–3 предложения, а потом логопед предлагает им, например, не писать окончания прилагательных, а ставить вместо них звёздочку. </a:t>
            </a:r>
            <a:r>
              <a:rPr lang="ru-RU" altLang="ru-RU" sz="1600" i="1" smtClean="0"/>
              <a:t>Приём способствует развитию концентрации и переключения внимания, но основная цель для ученика – саморегуляция деятельности с учётом меняющейся инструкции.</a:t>
            </a:r>
            <a:endParaRPr lang="ru-RU" altLang="ru-RU" sz="1600" smtClean="0"/>
          </a:p>
          <a:p>
            <a:pPr algn="just"/>
            <a:r>
              <a:rPr lang="ru-RU" altLang="ru-RU" sz="1600" smtClean="0"/>
              <a:t>3. </a:t>
            </a:r>
            <a:r>
              <a:rPr lang="ru-RU" altLang="ru-RU" sz="1600" b="1" smtClean="0"/>
              <a:t>«Будь внимательным!»</a:t>
            </a:r>
            <a:r>
              <a:rPr lang="ru-RU" altLang="ru-RU" sz="1600" smtClean="0"/>
              <a:t> Логопед просит детей прослушать инструкцию, повторить её «про себя», поднять руку тех, кто запомнил и чётко представляет себе, что делать. По команде «Внимание!» ученики начинают выполнять задание. </a:t>
            </a: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200" b="1" smtClean="0">
                <a:solidFill>
                  <a:schemeClr val="tx1"/>
                </a:solidFill>
              </a:rPr>
              <a:t>УПРАЖНЕНИЯ, РАЗВИВАЮЩИЕ УМЕНИЕ ПЛАНИРОВАТЬ ДЕЙСТИЯ ПО ВЫПОЛНЕНИЮ УЧЕБНОЙ ИНСТРУКЦИИ И ДЕСТВОВАТЬ ПО ПЛАНУ</a:t>
            </a:r>
            <a:endParaRPr lang="ru-RU" altLang="ru-RU" sz="2200" smtClean="0"/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1500188" y="2500313"/>
            <a:ext cx="19288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FF0000"/>
                </a:solidFill>
              </a:rPr>
              <a:t>гласный</a:t>
            </a:r>
          </a:p>
        </p:txBody>
      </p:sp>
      <p:sp>
        <p:nvSpPr>
          <p:cNvPr id="7172" name="Содержимое 4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00050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altLang="ru-RU" sz="2000" b="1" smtClean="0"/>
              <a:t>«Расскажи о звуке по плану-схеме»</a:t>
            </a:r>
            <a:endParaRPr lang="ru-RU" altLang="ru-RU" sz="2000" smtClean="0"/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6215063" y="2500313"/>
            <a:ext cx="19288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0070C0"/>
                </a:solidFill>
              </a:rPr>
              <a:t>согласный</a:t>
            </a:r>
          </a:p>
        </p:txBody>
      </p:sp>
      <p:sp>
        <p:nvSpPr>
          <p:cNvPr id="7174" name="TextBox 6"/>
          <p:cNvSpPr txBox="1">
            <a:spLocks noChangeArrowheads="1"/>
          </p:cNvSpPr>
          <p:nvPr/>
        </p:nvSpPr>
        <p:spPr bwMode="auto">
          <a:xfrm>
            <a:off x="3643313" y="2500313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/>
              <a:t>или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964406" y="3036094"/>
            <a:ext cx="928688" cy="571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2786063" y="3000375"/>
            <a:ext cx="928688" cy="6429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TextBox 14"/>
          <p:cNvSpPr txBox="1">
            <a:spLocks noChangeArrowheads="1"/>
          </p:cNvSpPr>
          <p:nvPr/>
        </p:nvSpPr>
        <p:spPr bwMode="auto">
          <a:xfrm>
            <a:off x="642938" y="3857625"/>
            <a:ext cx="1214437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ударный</a:t>
            </a:r>
          </a:p>
        </p:txBody>
      </p:sp>
      <p:sp>
        <p:nvSpPr>
          <p:cNvPr id="7178" name="TextBox 15"/>
          <p:cNvSpPr txBox="1">
            <a:spLocks noChangeArrowheads="1"/>
          </p:cNvSpPr>
          <p:nvPr/>
        </p:nvSpPr>
        <p:spPr bwMode="auto">
          <a:xfrm>
            <a:off x="2928938" y="3857625"/>
            <a:ext cx="1500187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безударный</a:t>
            </a:r>
          </a:p>
        </p:txBody>
      </p:sp>
      <p:sp>
        <p:nvSpPr>
          <p:cNvPr id="7179" name="TextBox 16"/>
          <p:cNvSpPr txBox="1">
            <a:spLocks noChangeArrowheads="1"/>
          </p:cNvSpPr>
          <p:nvPr/>
        </p:nvSpPr>
        <p:spPr bwMode="auto">
          <a:xfrm>
            <a:off x="1928813" y="3857625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/>
              <a:t>или</a:t>
            </a:r>
          </a:p>
        </p:txBody>
      </p:sp>
      <p:sp>
        <p:nvSpPr>
          <p:cNvPr id="7180" name="TextBox 17"/>
          <p:cNvSpPr txBox="1">
            <a:spLocks noChangeArrowheads="1"/>
          </p:cNvSpPr>
          <p:nvPr/>
        </p:nvSpPr>
        <p:spPr bwMode="auto">
          <a:xfrm>
            <a:off x="5214938" y="3857625"/>
            <a:ext cx="1214437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твердый</a:t>
            </a:r>
          </a:p>
        </p:txBody>
      </p:sp>
      <p:sp>
        <p:nvSpPr>
          <p:cNvPr id="7181" name="TextBox 18"/>
          <p:cNvSpPr txBox="1">
            <a:spLocks noChangeArrowheads="1"/>
          </p:cNvSpPr>
          <p:nvPr/>
        </p:nvSpPr>
        <p:spPr bwMode="auto">
          <a:xfrm>
            <a:off x="7715250" y="3857625"/>
            <a:ext cx="1214438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мягкий</a:t>
            </a:r>
          </a:p>
        </p:txBody>
      </p:sp>
      <p:sp>
        <p:nvSpPr>
          <p:cNvPr id="7182" name="TextBox 19"/>
          <p:cNvSpPr txBox="1">
            <a:spLocks noChangeArrowheads="1"/>
          </p:cNvSpPr>
          <p:nvPr/>
        </p:nvSpPr>
        <p:spPr bwMode="auto">
          <a:xfrm>
            <a:off x="6429375" y="3857625"/>
            <a:ext cx="1214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/>
              <a:t>или</a:t>
            </a:r>
          </a:p>
        </p:txBody>
      </p:sp>
      <p:cxnSp>
        <p:nvCxnSpPr>
          <p:cNvPr id="22" name="Прямая соединительная линия 21"/>
          <p:cNvCxnSpPr>
            <a:endCxn id="7180" idx="0"/>
          </p:cNvCxnSpPr>
          <p:nvPr/>
        </p:nvCxnSpPr>
        <p:spPr>
          <a:xfrm rot="5400000">
            <a:off x="5768975" y="2911475"/>
            <a:ext cx="1000125" cy="892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7181" idx="0"/>
          </p:cNvCxnSpPr>
          <p:nvPr/>
        </p:nvCxnSpPr>
        <p:spPr>
          <a:xfrm rot="16200000" flipH="1">
            <a:off x="7447756" y="2982119"/>
            <a:ext cx="1000125" cy="7508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5" name="TextBox 24"/>
          <p:cNvSpPr txBox="1">
            <a:spLocks noChangeArrowheads="1"/>
          </p:cNvSpPr>
          <p:nvPr/>
        </p:nvSpPr>
        <p:spPr bwMode="auto">
          <a:xfrm>
            <a:off x="5786438" y="4572000"/>
            <a:ext cx="2643187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/>
              <a:t>парный или непарный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>
            <a:off x="6037263" y="4394200"/>
            <a:ext cx="3571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6037263" y="4392613"/>
            <a:ext cx="357187" cy="158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7894638" y="4394200"/>
            <a:ext cx="357188" cy="158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9" name="TextBox 31"/>
          <p:cNvSpPr txBox="1">
            <a:spLocks noChangeArrowheads="1"/>
          </p:cNvSpPr>
          <p:nvPr/>
        </p:nvSpPr>
        <p:spPr bwMode="auto">
          <a:xfrm>
            <a:off x="3500438" y="5143500"/>
            <a:ext cx="1071562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звонкий</a:t>
            </a:r>
          </a:p>
        </p:txBody>
      </p:sp>
      <p:sp>
        <p:nvSpPr>
          <p:cNvPr id="7190" name="TextBox 32"/>
          <p:cNvSpPr txBox="1">
            <a:spLocks noChangeArrowheads="1"/>
          </p:cNvSpPr>
          <p:nvPr/>
        </p:nvSpPr>
        <p:spPr bwMode="auto">
          <a:xfrm>
            <a:off x="4643438" y="5143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или</a:t>
            </a:r>
          </a:p>
        </p:txBody>
      </p:sp>
      <p:sp>
        <p:nvSpPr>
          <p:cNvPr id="7191" name="TextBox 33"/>
          <p:cNvSpPr txBox="1">
            <a:spLocks noChangeArrowheads="1"/>
          </p:cNvSpPr>
          <p:nvPr/>
        </p:nvSpPr>
        <p:spPr bwMode="auto">
          <a:xfrm>
            <a:off x="5143500" y="5143500"/>
            <a:ext cx="1000125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глухой</a:t>
            </a:r>
          </a:p>
        </p:txBody>
      </p:sp>
      <p:sp>
        <p:nvSpPr>
          <p:cNvPr id="7192" name="TextBox 37"/>
          <p:cNvSpPr txBox="1">
            <a:spLocks noChangeArrowheads="1"/>
          </p:cNvSpPr>
          <p:nvPr/>
        </p:nvSpPr>
        <p:spPr bwMode="auto">
          <a:xfrm>
            <a:off x="6215063" y="5143500"/>
            <a:ext cx="1071562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звонкий</a:t>
            </a:r>
          </a:p>
        </p:txBody>
      </p:sp>
      <p:sp>
        <p:nvSpPr>
          <p:cNvPr id="7193" name="TextBox 38"/>
          <p:cNvSpPr txBox="1">
            <a:spLocks noChangeArrowheads="1"/>
          </p:cNvSpPr>
          <p:nvPr/>
        </p:nvSpPr>
        <p:spPr bwMode="auto">
          <a:xfrm>
            <a:off x="7358063" y="5143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или</a:t>
            </a:r>
          </a:p>
        </p:txBody>
      </p:sp>
      <p:sp>
        <p:nvSpPr>
          <p:cNvPr id="7194" name="TextBox 39"/>
          <p:cNvSpPr txBox="1">
            <a:spLocks noChangeArrowheads="1"/>
          </p:cNvSpPr>
          <p:nvPr/>
        </p:nvSpPr>
        <p:spPr bwMode="auto">
          <a:xfrm>
            <a:off x="7929563" y="5143500"/>
            <a:ext cx="1000125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глухой</a:t>
            </a:r>
          </a:p>
        </p:txBody>
      </p:sp>
      <p:sp>
        <p:nvSpPr>
          <p:cNvPr id="7195" name="TextBox 40"/>
          <p:cNvSpPr txBox="1">
            <a:spLocks noChangeArrowheads="1"/>
          </p:cNvSpPr>
          <p:nvPr/>
        </p:nvSpPr>
        <p:spPr bwMode="auto">
          <a:xfrm>
            <a:off x="5000625" y="5857875"/>
            <a:ext cx="2643188" cy="3698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/>
              <a:t>парный или непарный</a:t>
            </a:r>
          </a:p>
        </p:txBody>
      </p:sp>
      <p:cxnSp>
        <p:nvCxnSpPr>
          <p:cNvPr id="45" name="Прямая соединительная линия 44"/>
          <p:cNvCxnSpPr>
            <a:endCxn id="7192" idx="0"/>
          </p:cNvCxnSpPr>
          <p:nvPr/>
        </p:nvCxnSpPr>
        <p:spPr>
          <a:xfrm rot="16200000" flipH="1">
            <a:off x="6626226" y="5018087"/>
            <a:ext cx="214312" cy="36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0800000" flipV="1">
            <a:off x="3929063" y="4214813"/>
            <a:ext cx="1428750" cy="928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6200000" flipH="1">
            <a:off x="8286750" y="4643438"/>
            <a:ext cx="928687" cy="7143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endCxn id="7191" idx="0"/>
          </p:cNvCxnSpPr>
          <p:nvPr/>
        </p:nvCxnSpPr>
        <p:spPr>
          <a:xfrm rot="10800000" flipV="1">
            <a:off x="5643563" y="4929188"/>
            <a:ext cx="357187" cy="21431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ОПРЕДЕЛИ ПОРЯДОК ДЕЙСТВИЙ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195" name="Содержимое 4" descr="http://festival.1september.ru/articles/619357/img1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57250" y="1785938"/>
            <a:ext cx="7786688" cy="3714750"/>
          </a:xfrm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400" b="1" smtClean="0"/>
              <a:t>СОСТАВЬТЕ АЛГОРИТМ</a:t>
            </a:r>
            <a:endParaRPr lang="en-US" altLang="ru-RU" sz="2400" b="1" smtClean="0">
              <a:solidFill>
                <a:srgbClr val="339966"/>
              </a:solidFill>
            </a:endParaRPr>
          </a:p>
        </p:txBody>
      </p:sp>
      <p:sp>
        <p:nvSpPr>
          <p:cNvPr id="9219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b="1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ru-RU" altLang="ru-RU" sz="2000" b="1" i="1" smtClean="0"/>
              <a:t>Как разобрать слово по составу</a:t>
            </a:r>
            <a:endParaRPr lang="ru-RU" altLang="ru-RU" sz="2000" smtClean="0"/>
          </a:p>
          <a:p>
            <a:r>
              <a:rPr lang="ru-RU" altLang="ru-RU" sz="2000" smtClean="0"/>
              <a:t>Изменить форму слова </a:t>
            </a:r>
            <a:r>
              <a:rPr lang="ru-RU" altLang="ru-RU" sz="2000" b="1" smtClean="0"/>
              <a:t>→</a:t>
            </a:r>
            <a:r>
              <a:rPr lang="ru-RU" altLang="ru-RU" sz="2000" smtClean="0"/>
              <a:t> выделить окончание, обозначить.</a:t>
            </a:r>
          </a:p>
          <a:p>
            <a:r>
              <a:rPr lang="ru-RU" altLang="ru-RU" sz="2000" smtClean="0"/>
              <a:t>Выделить основу – часть слова без окончания, обозначить.</a:t>
            </a:r>
          </a:p>
          <a:p>
            <a:r>
              <a:rPr lang="ru-RU" altLang="ru-RU" sz="2000" smtClean="0"/>
              <a:t>Подобрать однокоренные слова </a:t>
            </a:r>
            <a:r>
              <a:rPr lang="ru-RU" altLang="ru-RU" sz="2000" b="1" smtClean="0"/>
              <a:t>→ </a:t>
            </a:r>
            <a:r>
              <a:rPr lang="ru-RU" altLang="ru-RU" sz="2000" smtClean="0"/>
              <a:t>выделить общую часть слова – корень, обозначить.</a:t>
            </a:r>
          </a:p>
          <a:p>
            <a:r>
              <a:rPr lang="ru-RU" altLang="ru-RU" sz="2000" smtClean="0"/>
              <a:t>Посмотреть на оставшиеся части слова:</a:t>
            </a:r>
          </a:p>
          <a:p>
            <a:r>
              <a:rPr lang="ru-RU" altLang="ru-RU" sz="2000" smtClean="0"/>
              <a:t>Если есть часть слова перед корнем </a:t>
            </a:r>
            <a:r>
              <a:rPr lang="ru-RU" altLang="ru-RU" sz="2000" b="1" smtClean="0"/>
              <a:t>→ </a:t>
            </a:r>
            <a:r>
              <a:rPr lang="ru-RU" altLang="ru-RU" sz="2000" smtClean="0"/>
              <a:t>это приставка, обозначить.</a:t>
            </a:r>
          </a:p>
          <a:p>
            <a:r>
              <a:rPr lang="ru-RU" altLang="ru-RU" sz="2000" smtClean="0"/>
              <a:t>Если есть часть слова между корнем и окончанием </a:t>
            </a:r>
            <a:r>
              <a:rPr lang="ru-RU" altLang="ru-RU" sz="2000" b="1" smtClean="0"/>
              <a:t>→ </a:t>
            </a:r>
            <a:r>
              <a:rPr lang="ru-RU" altLang="ru-RU" sz="2000" smtClean="0"/>
              <a:t>это суффикс, обозначить.</a:t>
            </a: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smtClean="0"/>
              <a:t>УПРАЖНЕНИЯ, РАЗВИВАЮЩИЕ УМЕНИЕ ОСУЩЕСТВЛЯТЬ ИТОГОВЫЙ САМОКОНТРОЛЬ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400" b="1" i="1" smtClean="0"/>
              <a:t>Этапы самопроверки:</a:t>
            </a:r>
            <a:endParaRPr lang="ru-RU" altLang="ru-RU" sz="2400" smtClean="0"/>
          </a:p>
          <a:p>
            <a:pPr algn="just"/>
            <a:r>
              <a:rPr lang="ru-RU" altLang="ru-RU" sz="2400" smtClean="0"/>
              <a:t>	I этап – поиск специфических (дисграфических) ошибок в слове, не связанных с усвоением грамматических норм;</a:t>
            </a:r>
          </a:p>
          <a:p>
            <a:pPr algn="just"/>
            <a:r>
              <a:rPr lang="ru-RU" altLang="ru-RU" sz="2400" smtClean="0"/>
              <a:t>	II этап – поиск орфографических ошибок в слове;</a:t>
            </a:r>
          </a:p>
          <a:p>
            <a:pPr algn="just"/>
            <a:r>
              <a:rPr lang="ru-RU" altLang="ru-RU" sz="2400" smtClean="0"/>
              <a:t>	III этап – поиск пунктуационных, грамматических и смысловых ошибок в структуре целого предложения.</a:t>
            </a:r>
          </a:p>
          <a:p>
            <a:endParaRPr lang="ru-RU" alt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smtClean="0"/>
              <a:t>ПАМЯТКА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2000" b="1" dirty="0" smtClean="0"/>
              <a:t>Проверь свою работу</a:t>
            </a:r>
            <a:endParaRPr lang="ru-RU" sz="2000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ru-RU" sz="2000" dirty="0" smtClean="0"/>
              <a:t>(</a:t>
            </a:r>
            <a:r>
              <a:rPr lang="en-US" sz="2000" dirty="0" smtClean="0"/>
              <a:t>I</a:t>
            </a:r>
            <a:r>
              <a:rPr lang="ru-RU" sz="2000" dirty="0" smtClean="0"/>
              <a:t> проверка)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i="1" dirty="0" smtClean="0"/>
              <a:t>Проверь отдельно каждое слово, начиная с последнего.</a:t>
            </a:r>
            <a:endParaRPr lang="ru-RU" sz="2000" dirty="0" smtClean="0"/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Не пропустил ли ты букву?</a:t>
            </a:r>
            <a:endParaRPr lang="ru-RU" sz="2000" dirty="0" smtClean="0">
              <a:latin typeface="+mj-lt"/>
            </a:endParaRPr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Не добавил ли лишнюю букву?</a:t>
            </a:r>
            <a:endParaRPr lang="ru-RU" sz="2000" dirty="0" smtClean="0">
              <a:latin typeface="+mj-lt"/>
            </a:endParaRPr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Не написал ли вместо одной буквы другую?</a:t>
            </a:r>
            <a:endParaRPr lang="ru-RU" sz="2000" dirty="0" smtClean="0">
              <a:latin typeface="+mj-lt"/>
            </a:endParaRPr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Правильно ли ты изобразил каждую букву?</a:t>
            </a:r>
            <a:endParaRPr lang="ru-RU" sz="2000" dirty="0" smtClean="0">
              <a:latin typeface="+mj-lt"/>
            </a:endParaRPr>
          </a:p>
          <a:p>
            <a:pPr>
              <a:defRPr/>
            </a:pPr>
            <a:endParaRPr lang="ru-RU" sz="2000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ru-RU" sz="2000" i="1" dirty="0" smtClean="0"/>
              <a:t>Если в твоей работе больше нет таких ошибок, ты – МОЛОДЕЦ!</a:t>
            </a:r>
            <a:endParaRPr lang="ru-RU" sz="2000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397</TotalTime>
  <Words>721</Words>
  <Application>Microsoft Office PowerPoint</Application>
  <PresentationFormat>Экран (4:3)</PresentationFormat>
  <Paragraphs>93</Paragraphs>
  <Slides>13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Wingdings</vt:lpstr>
      <vt:lpstr>Calibri</vt:lpstr>
      <vt:lpstr>Layers</vt:lpstr>
      <vt:lpstr>   ФОРМИРОВАНИЕ УНИВЕРСАЛЬНЫХ УЧЕБНЫХ ДЕЙСТВИЙ НА ЛОГОПЕДИЧЕСКИХ ЗАНЯТИЯХ  В УСЛОВИЯХ ВВЕДЕНИЯ ФГОС  </vt:lpstr>
      <vt:lpstr>УНИВЕРСАЛЬНЫЕ УЧЕБНЫЕ ДЕЙСТВИЯ</vt:lpstr>
      <vt:lpstr>РЕЧЕВЫЕ И ПСИХОЛОГИЧЕСКИЕ ОСОБЕННОСТИ (ПО А.В. ЯСТРЕБОВОЙ)</vt:lpstr>
      <vt:lpstr>УПРАЖНЕНИЯ, РАЗВИВАЮЩИЕ УМЕНИЕ ПРИНИМАТЬ И ПОНИМАТЬ СЛОВЕСНУЮ ИЛИ ПИСЬМЕННУЮ ИНСТРУКЦИЮ</vt:lpstr>
      <vt:lpstr>УПРАЖНЕНИЯ, РАЗВИВАЮЩИЕ УМЕНИЕ ПЛАНИРОВАТЬ ДЕЙСТИЯ ПО ВЫПОЛНЕНИЮ УЧЕБНОЙ ИНСТРУКЦИИ И ДЕСТВОВАТЬ ПО ПЛАНУ</vt:lpstr>
      <vt:lpstr>ОПРЕДЕЛИ ПОРЯДОК ДЕЙСТВИЙ</vt:lpstr>
      <vt:lpstr>СОСТАВЬТЕ АЛГОРИТМ</vt:lpstr>
      <vt:lpstr>УПРАЖНЕНИЯ, РАЗВИВАЮЩИЕ УМЕНИЕ ОСУЩЕСТВЛЯТЬ ИТОГОВЫЙ САМОКОНТРОЛЬ</vt:lpstr>
      <vt:lpstr>ПАМЯТКА</vt:lpstr>
      <vt:lpstr>ПРОВЕРОЧНАЯ КАРТОЧКА</vt:lpstr>
      <vt:lpstr>УПРАЖНЕНИЯ, РАЗВИВАЮЩИЕ УМЕНИЕ САОСТОЯТЕЛЬНО ОЦЕНИВАТЬ РЕЗУЛЬТАТЫ СВОЕЙ ДЕЯТЕЛЬНОСТИ</vt:lpstr>
      <vt:lpstr>КАРТА САМОНАБЛЮДЕНИЯ</vt:lpstr>
      <vt:lpstr>Презентация PowerPoint</vt:lpstr>
    </vt:vector>
  </TitlesOfParts>
  <Company>HCData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ГЕОГРАФИЯ</dc:title>
  <dc:creator>User</dc:creator>
  <cp:lastModifiedBy>Alexey</cp:lastModifiedBy>
  <cp:revision>58</cp:revision>
  <dcterms:created xsi:type="dcterms:W3CDTF">2004-06-12T12:36:07Z</dcterms:created>
  <dcterms:modified xsi:type="dcterms:W3CDTF">2016-03-24T16:36:46Z</dcterms:modified>
</cp:coreProperties>
</file>